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75" r:id="rId2"/>
    <p:sldId id="258" r:id="rId3"/>
    <p:sldId id="259" r:id="rId4"/>
    <p:sldId id="260" r:id="rId5"/>
    <p:sldId id="281" r:id="rId6"/>
    <p:sldId id="282" r:id="rId7"/>
    <p:sldId id="263" r:id="rId8"/>
    <p:sldId id="264" r:id="rId9"/>
    <p:sldId id="266" r:id="rId10"/>
    <p:sldId id="283" r:id="rId11"/>
    <p:sldId id="272" r:id="rId12"/>
    <p:sldId id="286" r:id="rId13"/>
    <p:sldId id="285" r:id="rId14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1728" y="-101"/>
      </p:cViewPr>
      <p:guideLst>
        <p:guide orient="horz" pos="2957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40" cy="469423"/>
          </a:xfrm>
          <a:prstGeom prst="rect">
            <a:avLst/>
          </a:prstGeom>
        </p:spPr>
        <p:txBody>
          <a:bodyPr vert="horz" lIns="94227" tIns="47113" rIns="94227" bIns="471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1"/>
            <a:ext cx="3077740" cy="469423"/>
          </a:xfrm>
          <a:prstGeom prst="rect">
            <a:avLst/>
          </a:prstGeom>
        </p:spPr>
        <p:txBody>
          <a:bodyPr vert="horz" lIns="94227" tIns="47113" rIns="94227" bIns="47113" rtlCol="0"/>
          <a:lstStyle>
            <a:lvl1pPr algn="r">
              <a:defRPr sz="1200"/>
            </a:lvl1pPr>
          </a:lstStyle>
          <a:p>
            <a:fld id="{94B46446-B6AB-44CF-9759-086AD90525B0}" type="datetimeFigureOut">
              <a:rPr lang="en-US" smtClean="0"/>
              <a:t>12/16/2018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3"/>
            <a:ext cx="3077740" cy="469423"/>
          </a:xfrm>
          <a:prstGeom prst="rect">
            <a:avLst/>
          </a:prstGeom>
        </p:spPr>
        <p:txBody>
          <a:bodyPr vert="horz" lIns="94227" tIns="47113" rIns="94227" bIns="471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3"/>
            <a:ext cx="3077740" cy="469423"/>
          </a:xfrm>
          <a:prstGeom prst="rect">
            <a:avLst/>
          </a:prstGeom>
        </p:spPr>
        <p:txBody>
          <a:bodyPr vert="horz" lIns="94227" tIns="47113" rIns="94227" bIns="47113" rtlCol="0" anchor="b"/>
          <a:lstStyle>
            <a:lvl1pPr algn="r">
              <a:defRPr sz="1200"/>
            </a:lvl1pPr>
          </a:lstStyle>
          <a:p>
            <a:fld id="{EB23BC3B-5164-4B18-9042-E6B3732BEA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67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7740" cy="469423"/>
          </a:xfrm>
          <a:prstGeom prst="rect">
            <a:avLst/>
          </a:prstGeom>
        </p:spPr>
        <p:txBody>
          <a:bodyPr vert="horz" lIns="94227" tIns="47113" rIns="94227" bIns="4711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1"/>
            <a:ext cx="3077740" cy="469423"/>
          </a:xfrm>
          <a:prstGeom prst="rect">
            <a:avLst/>
          </a:prstGeom>
        </p:spPr>
        <p:txBody>
          <a:bodyPr vert="horz" lIns="94227" tIns="47113" rIns="94227" bIns="47113" rtlCol="0"/>
          <a:lstStyle>
            <a:lvl1pPr algn="r">
              <a:defRPr sz="1200"/>
            </a:lvl1pPr>
          </a:lstStyle>
          <a:p>
            <a:fld id="{66CADF9F-6C7A-4F3B-87CE-E2F5AE2088A0}" type="datetimeFigureOut">
              <a:rPr lang="en-US" smtClean="0"/>
              <a:t>12/16/2018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7" tIns="47113" rIns="94227" bIns="4711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7"/>
            <a:ext cx="5681980" cy="4224813"/>
          </a:xfrm>
          <a:prstGeom prst="rect">
            <a:avLst/>
          </a:prstGeom>
        </p:spPr>
        <p:txBody>
          <a:bodyPr vert="horz" lIns="94227" tIns="47113" rIns="94227" bIns="4711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3"/>
            <a:ext cx="3077740" cy="469423"/>
          </a:xfrm>
          <a:prstGeom prst="rect">
            <a:avLst/>
          </a:prstGeom>
        </p:spPr>
        <p:txBody>
          <a:bodyPr vert="horz" lIns="94227" tIns="47113" rIns="94227" bIns="4711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3"/>
            <a:ext cx="3077740" cy="469423"/>
          </a:xfrm>
          <a:prstGeom prst="rect">
            <a:avLst/>
          </a:prstGeom>
        </p:spPr>
        <p:txBody>
          <a:bodyPr vert="horz" lIns="94227" tIns="47113" rIns="94227" bIns="47113" rtlCol="0" anchor="b"/>
          <a:lstStyle>
            <a:lvl1pPr algn="r">
              <a:defRPr sz="1200"/>
            </a:lvl1pPr>
          </a:lstStyle>
          <a:p>
            <a:fld id="{B9F2B088-7059-4115-BD4D-A6F0B6FFF1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965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1459A-7774-4F49-8B23-9E2BD8A8FD1E}" type="datetime1">
              <a:rPr lang="en-US" smtClean="0"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8A34F-C723-4DBE-8678-5DB4760281D3}" type="datetime1">
              <a:rPr lang="en-US" smtClean="0"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77887-44EE-4D42-B0F6-30FE046C54C4}" type="datetime1">
              <a:rPr lang="en-US" smtClean="0"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9B230-4D0E-403C-A860-2C6AFF35E693}" type="datetime1">
              <a:rPr lang="en-US" smtClean="0"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32F9D-1D9B-46A0-BD97-5C1D2133C38D}" type="datetime1">
              <a:rPr lang="en-US" smtClean="0"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C46D-DE46-4989-A1C9-B7EC0515AF0F}" type="datetime1">
              <a:rPr lang="en-US" smtClean="0"/>
              <a:t>12/16/2018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3D040-18C4-4916-B2EE-CE6933B88CD6}" type="datetime1">
              <a:rPr lang="en-US" smtClean="0"/>
              <a:t>12/16/2018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CB2EC-82B8-47EC-9A5D-74B3A2E4B82F}" type="datetime1">
              <a:rPr lang="en-US" smtClean="0"/>
              <a:t>12/16/2018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5FD51-57FD-4D62-B15A-3FC206E4207C}" type="datetime1">
              <a:rPr lang="en-US" smtClean="0"/>
              <a:t>12/16/2018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9C46-8C1D-4F72-BBC8-C0E69ED6F693}" type="datetime1">
              <a:rPr lang="en-US" smtClean="0"/>
              <a:t>12/16/2018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62F33-1869-4BC9-89D6-9382C9104CA3}" type="datetime1">
              <a:rPr lang="en-US" smtClean="0"/>
              <a:t>12/16/2018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1CF325C-EE84-486A-9CDF-05DA77CD6749}" type="datetime1">
              <a:rPr lang="en-US" smtClean="0"/>
              <a:t>12/16/2018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8DA993F9-7F6C-437E-9366-41BF25A3601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2743200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</a:pPr>
            <a:r>
              <a:rPr lang="en-US" sz="6000" b="1" dirty="0"/>
              <a:t>Fluvanna Leadership </a:t>
            </a:r>
            <a:br>
              <a:rPr lang="en-US" sz="6000" b="1" dirty="0"/>
            </a:br>
            <a:r>
              <a:rPr lang="en-US" sz="6000" b="1" dirty="0"/>
              <a:t>Development Program</a:t>
            </a:r>
            <a:br>
              <a:rPr lang="en-US" dirty="0"/>
            </a:br>
            <a:r>
              <a:rPr lang="en-US" sz="3600" i="1" dirty="0"/>
              <a:t>Presentation to Board of Supervisors</a:t>
            </a:r>
            <a:br>
              <a:rPr lang="en-US" dirty="0"/>
            </a:br>
            <a:r>
              <a:rPr lang="en-US" sz="2700" dirty="0"/>
              <a:t>December 19, 2018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4495800"/>
            <a:ext cx="5867400" cy="1295400"/>
          </a:xfrm>
        </p:spPr>
        <p:txBody>
          <a:bodyPr>
            <a:normAutofit/>
          </a:bodyPr>
          <a:lstStyle/>
          <a:p>
            <a:pPr algn="l"/>
            <a:r>
              <a:rPr lang="en-US" sz="1400" dirty="0"/>
              <a:t> </a:t>
            </a: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“I know no safe depository of the ultimate powers of the society but the people themselves; and if we think them not enlightened enough to exercise their control with a wholesome discretion, the remedy is not to take it from them, but to inform their discretion with education.”</a:t>
            </a:r>
          </a:p>
          <a:p>
            <a:pPr algn="r"/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Thomas Jefferson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112" y="4114800"/>
            <a:ext cx="2221623" cy="2061666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D8C96-6F52-4C86-8633-021C943E6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07318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2209800"/>
            <a:ext cx="7408333" cy="388619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9600" b="1" dirty="0"/>
              <a:t>FLDP Graduates Currently Serve On: </a:t>
            </a:r>
            <a:br>
              <a:rPr lang="en-US" dirty="0"/>
            </a:br>
            <a:endParaRPr lang="en-US" dirty="0"/>
          </a:p>
          <a:p>
            <a:endParaRPr lang="en-US" sz="6400" dirty="0"/>
          </a:p>
          <a:p>
            <a:r>
              <a:rPr lang="en-US" sz="8800" dirty="0"/>
              <a:t>Board of Supervisors:   3 out of 5 are graduates </a:t>
            </a:r>
          </a:p>
          <a:p>
            <a:r>
              <a:rPr lang="en-US" sz="8800" dirty="0"/>
              <a:t>Planning Commission:  3 out of 6 are graduates </a:t>
            </a:r>
          </a:p>
          <a:p>
            <a:r>
              <a:rPr lang="en-US" sz="8800" dirty="0"/>
              <a:t>Economic Development Authority:  3 out of 8</a:t>
            </a:r>
          </a:p>
          <a:p>
            <a:r>
              <a:rPr lang="en-US" sz="8800" dirty="0"/>
              <a:t>Fluvanna School Board:  1 grad, 1 current student out of 5</a:t>
            </a:r>
          </a:p>
          <a:p>
            <a:r>
              <a:rPr lang="en-US" sz="8800" dirty="0"/>
              <a:t>Board of Zoning Appeals: 3 out of 5 are graduates </a:t>
            </a:r>
          </a:p>
          <a:p>
            <a:r>
              <a:rPr lang="en-US" sz="8800" dirty="0"/>
              <a:t>Partnership for Aging:  4 out of 8 are graduates</a:t>
            </a:r>
          </a:p>
          <a:p>
            <a:r>
              <a:rPr lang="en-US" sz="9200" dirty="0">
                <a:solidFill>
                  <a:schemeClr val="tx1"/>
                </a:solidFill>
              </a:rPr>
              <a:t>Economic Development &amp; Tourism: 4 out of 10 are grads</a:t>
            </a:r>
          </a:p>
          <a:p>
            <a:r>
              <a:rPr lang="en-US" sz="9200" dirty="0">
                <a:solidFill>
                  <a:schemeClr val="tx1"/>
                </a:solidFill>
              </a:rPr>
              <a:t>Palmyra Beautification (PARC), 4 out of 5 are graduates</a:t>
            </a:r>
          </a:p>
          <a:p>
            <a:r>
              <a:rPr lang="en-US" sz="9200" b="1" i="1" dirty="0">
                <a:solidFill>
                  <a:schemeClr val="tx1"/>
                </a:solidFill>
              </a:rPr>
              <a:t>We’re also proud that two of our five constitutional officers and the county administrator are FLDP alums</a:t>
            </a:r>
          </a:p>
          <a:p>
            <a:endParaRPr lang="en-US" sz="8000" dirty="0"/>
          </a:p>
          <a:p>
            <a:endParaRPr lang="en-US" sz="8000" dirty="0"/>
          </a:p>
          <a:p>
            <a:endParaRPr lang="en-US" sz="8000" dirty="0"/>
          </a:p>
          <a:p>
            <a:pPr marL="0" indent="0" algn="r">
              <a:buNone/>
            </a:pPr>
            <a:endParaRPr lang="en-US" sz="2900" dirty="0"/>
          </a:p>
          <a:p>
            <a:pPr marL="0" indent="0" algn="r">
              <a:buNone/>
            </a:pPr>
            <a:endParaRPr lang="en-US" sz="2900" dirty="0"/>
          </a:p>
          <a:p>
            <a:pPr marL="0" indent="0" algn="r">
              <a:buNone/>
            </a:pPr>
            <a:endParaRPr lang="en-US" sz="2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305800" cy="1252728"/>
          </a:xfrm>
        </p:spPr>
        <p:txBody>
          <a:bodyPr>
            <a:noAutofit/>
          </a:bodyPr>
          <a:lstStyle/>
          <a:p>
            <a:r>
              <a:rPr lang="en-US" sz="4800" b="1" i="1" dirty="0"/>
              <a:t>Major Boards and Commissions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E75DE1-5677-4BE3-AFF1-DE09A6E7B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94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2800" b="1" dirty="0"/>
              <a:t>Funding from BOS in 2018-2019 :  $1000</a:t>
            </a:r>
          </a:p>
          <a:p>
            <a:endParaRPr lang="en-US" dirty="0"/>
          </a:p>
          <a:p>
            <a:r>
              <a:rPr lang="en-US" dirty="0"/>
              <a:t>Enrollment fee of $50 was not increased from previous year </a:t>
            </a:r>
          </a:p>
          <a:p>
            <a:r>
              <a:rPr lang="en-US" dirty="0"/>
              <a:t>Expenses include:</a:t>
            </a:r>
          </a:p>
          <a:p>
            <a:pPr lvl="1"/>
            <a:r>
              <a:rPr lang="en-US" dirty="0"/>
              <a:t>Full-day bus tour of the county including lunch at FUMA</a:t>
            </a:r>
          </a:p>
          <a:p>
            <a:pPr lvl="1"/>
            <a:r>
              <a:rPr lang="en-US" dirty="0"/>
              <a:t>Graduation dinner for participants and guest speakers</a:t>
            </a:r>
          </a:p>
          <a:p>
            <a:pPr lvl="1"/>
            <a:r>
              <a:rPr lang="en-US" dirty="0"/>
              <a:t>Light refreshments at each session</a:t>
            </a:r>
          </a:p>
          <a:p>
            <a:pPr lvl="1"/>
            <a:r>
              <a:rPr lang="en-US" dirty="0"/>
              <a:t>Replacement of office supplies</a:t>
            </a:r>
          </a:p>
          <a:p>
            <a:pPr lvl="1"/>
            <a:r>
              <a:rPr lang="en-US" dirty="0"/>
              <a:t>Committee members background checks for Extension Service</a:t>
            </a:r>
          </a:p>
          <a:p>
            <a:pPr lvl="1"/>
            <a:r>
              <a:rPr lang="en-US" dirty="0"/>
              <a:t>Scholarships for persons who cannot afford enrollment fee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6000" i="1" dirty="0"/>
            </a:br>
            <a:r>
              <a:rPr lang="en-US" sz="6000" b="1" i="1" dirty="0"/>
              <a:t>Financial Overview: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003011-F64D-4276-8AF9-276FD43AA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856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2590800"/>
            <a:ext cx="7433733" cy="364913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3800" b="1" dirty="0"/>
              <a:t> </a:t>
            </a:r>
            <a:endParaRPr lang="en-US" sz="4800" b="1" dirty="0"/>
          </a:p>
          <a:p>
            <a:pPr marL="0" indent="0">
              <a:buNone/>
            </a:pPr>
            <a:r>
              <a:rPr lang="en-US" sz="4800" dirty="0"/>
              <a:t> </a:t>
            </a:r>
          </a:p>
          <a:p>
            <a:pPr lvl="1">
              <a:buFont typeface="Candara" panose="020E0502030303020204" pitchFamily="34" charset="0"/>
              <a:buChar char="*"/>
            </a:pPr>
            <a:r>
              <a:rPr lang="en-US" sz="8000" dirty="0"/>
              <a:t>This year’s program operated on budget and maintained a conservative cushion for unexpected expenses</a:t>
            </a:r>
          </a:p>
          <a:p>
            <a:pPr lvl="1">
              <a:buFont typeface="Candara" panose="020E0502030303020204" pitchFamily="34" charset="0"/>
              <a:buChar char="*"/>
            </a:pPr>
            <a:endParaRPr lang="en-US" sz="8000" dirty="0"/>
          </a:p>
          <a:p>
            <a:pPr lvl="1">
              <a:buFont typeface="Candara" panose="020E0502030303020204" pitchFamily="34" charset="0"/>
              <a:buChar char="*"/>
            </a:pPr>
            <a:r>
              <a:rPr lang="en-US" sz="8000" dirty="0"/>
              <a:t>FLDP has no paid staff and meeting spaces are free of charge, thanks to the generosity of our community</a:t>
            </a:r>
          </a:p>
          <a:p>
            <a:pPr lvl="1">
              <a:buFont typeface="Candara" panose="020E0502030303020204" pitchFamily="34" charset="0"/>
              <a:buChar char="*"/>
            </a:pPr>
            <a:endParaRPr lang="en-US" sz="8000" dirty="0"/>
          </a:p>
          <a:p>
            <a:pPr lvl="1">
              <a:buFont typeface="Candara" panose="020E0502030303020204" pitchFamily="34" charset="0"/>
              <a:buChar char="*"/>
            </a:pPr>
            <a:r>
              <a:rPr lang="en-US" sz="8000" dirty="0"/>
              <a:t>Financial records are examined by an outside auditor at the end of each program year.</a:t>
            </a:r>
          </a:p>
          <a:p>
            <a:endParaRPr lang="en-US" sz="8000" dirty="0"/>
          </a:p>
          <a:p>
            <a:pPr marL="0" indent="0" algn="ctr">
              <a:buNone/>
            </a:pPr>
            <a:r>
              <a:rPr lang="en-US" sz="9600" b="1" i="1" dirty="0"/>
              <a:t>We ask that you continue 0perational funding of $1,000 for 2019-2020</a:t>
            </a:r>
            <a:endParaRPr lang="en-US" sz="9600" i="1" dirty="0"/>
          </a:p>
          <a:p>
            <a:endParaRPr lang="en-US" sz="8000" dirty="0"/>
          </a:p>
          <a:p>
            <a:pPr marL="0" indent="0">
              <a:buNone/>
            </a:pPr>
            <a:r>
              <a:rPr lang="en-US" sz="6800" dirty="0"/>
              <a:t> 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Request to Board of Supervisors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882C41-D80B-4355-8D98-9DF4B27A5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549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362200"/>
            <a:ext cx="4145496" cy="3847021"/>
          </a:xfrm>
          <a:effectLst>
            <a:softEdge rad="317500"/>
          </a:effec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i="1" dirty="0"/>
              <a:t>Thank You !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3A1C57E-23AA-405F-8175-889DA5C3E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75466"/>
            <a:ext cx="7408333" cy="37253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For aspiring leaders &amp; the “just curious” citizens of Fluvanna, this program is designed to: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Educate about county operation, issues &amp; challenges</a:t>
            </a:r>
          </a:p>
          <a:p>
            <a:r>
              <a:rPr lang="en-US" dirty="0"/>
              <a:t>Encourage service on boards &amp; commissions or in elective office</a:t>
            </a:r>
          </a:p>
          <a:p>
            <a:r>
              <a:rPr lang="en-US" dirty="0"/>
              <a:t>Strengthen support for volunteer organizations</a:t>
            </a:r>
          </a:p>
          <a:p>
            <a:r>
              <a:rPr lang="en-US" dirty="0"/>
              <a:t>Increase broader and more effective citizen involvement in the Fluvanna community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252728"/>
          </a:xfrm>
          <a:ln>
            <a:noFill/>
          </a:ln>
        </p:spPr>
        <p:txBody>
          <a:bodyPr>
            <a:normAutofit fontScale="90000"/>
          </a:bodyPr>
          <a:lstStyle/>
          <a:p>
            <a:br>
              <a:rPr lang="en-US" sz="6000" b="1" i="1" dirty="0"/>
            </a:br>
            <a:r>
              <a:rPr lang="en-US" sz="6000" b="1" i="1" dirty="0"/>
              <a:t>Purpose of FLDP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E46DCF-F906-4DE1-AD07-C44C317C8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346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67833" y="2667000"/>
            <a:ext cx="7408333" cy="3725333"/>
          </a:xfrm>
        </p:spPr>
        <p:txBody>
          <a:bodyPr>
            <a:normAutofit lnSpcReduction="10000"/>
          </a:bodyPr>
          <a:lstStyle/>
          <a:p>
            <a:endParaRPr lang="en-US" sz="2600" b="1" dirty="0"/>
          </a:p>
          <a:p>
            <a:r>
              <a:rPr lang="en-US" sz="2600" b="1" dirty="0"/>
              <a:t>Founded</a:t>
            </a:r>
            <a:r>
              <a:rPr lang="en-US" sz="2600" dirty="0"/>
              <a:t> 16 years ago to meet challenges of growth and change for the county</a:t>
            </a:r>
          </a:p>
          <a:p>
            <a:r>
              <a:rPr lang="en-US" sz="2600" b="1" dirty="0"/>
              <a:t>Sponsored/Supported by </a:t>
            </a:r>
            <a:r>
              <a:rPr lang="en-US" dirty="0"/>
              <a:t>Fluvanna Board of Supervisors</a:t>
            </a:r>
          </a:p>
          <a:p>
            <a:pPr>
              <a:buFont typeface="Candara" panose="020E0502030303020204" pitchFamily="34" charset="0"/>
              <a:buChar char="*"/>
            </a:pPr>
            <a:r>
              <a:rPr lang="en-US" sz="2600" b="1" dirty="0"/>
              <a:t>Affiliated</a:t>
            </a:r>
            <a:r>
              <a:rPr lang="en-US" dirty="0"/>
              <a:t> with Virginia Cooperative Extension                                                                       Service</a:t>
            </a:r>
          </a:p>
          <a:p>
            <a:pPr>
              <a:buFont typeface="Candara" panose="020E0502030303020204" pitchFamily="34" charset="0"/>
              <a:buChar char="*"/>
            </a:pPr>
            <a:r>
              <a:rPr lang="en-US" b="1" dirty="0"/>
              <a:t>Assisted</a:t>
            </a:r>
            <a:r>
              <a:rPr lang="en-US" dirty="0"/>
              <a:t> by county officials, business leaders and volunteer organizations throughout the county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6000" b="1" i="1" dirty="0"/>
            </a:br>
            <a:r>
              <a:rPr lang="en-US" sz="6000" b="1" i="1" dirty="0"/>
              <a:t>Backed by the Community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3F7FB9-E193-4AF5-9759-287731B09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800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133600"/>
            <a:ext cx="7408333" cy="4267199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Program is governed by a steering committee of      20-25 members, all graduates of the program  </a:t>
            </a:r>
          </a:p>
          <a:p>
            <a:r>
              <a:rPr lang="en-US" dirty="0"/>
              <a:t>Our strength is in collaborative planning &amp; execution to improve the program each year</a:t>
            </a:r>
          </a:p>
          <a:p>
            <a:r>
              <a:rPr lang="en-US" dirty="0"/>
              <a:t>Leadership succession plan ensures both institutional continuity and regular infusion of new ideas</a:t>
            </a:r>
          </a:p>
          <a:p>
            <a:endParaRPr lang="en-US" sz="1700" dirty="0"/>
          </a:p>
          <a:p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is managed 100% by volunteers!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6000" b="1" i="1" dirty="0"/>
            </a:br>
            <a:r>
              <a:rPr lang="en-US" sz="6000" b="1" i="1" dirty="0"/>
              <a:t>FLDP Steering Committee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F03EAE-6991-44A1-92A8-F0537E519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202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05200" y="2895600"/>
            <a:ext cx="4775200" cy="3450696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Biweekly Sessions Sept.-April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Speakers are key County staff and leaders in business and volunteer organizations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Meet in public &amp; business locations across the county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Thorough non-partisan study of current county issues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Q &amp; A period in each session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i="1" dirty="0"/>
              <a:t>What They Learn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" y="3276600"/>
            <a:ext cx="3454400" cy="259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4000" y="2393603"/>
            <a:ext cx="881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FLDP provides demanding education in how Fluvanna functions: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96DBA-8858-4F95-813C-617B16EA6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621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743200"/>
            <a:ext cx="7814733" cy="36576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Continued “get acquainted” kickoff session to improve interaction among students and with Steering Committee</a:t>
            </a:r>
          </a:p>
          <a:p>
            <a:r>
              <a:rPr lang="en-US" dirty="0"/>
              <a:t>Continuous updates to website to improve communication with both public and students</a:t>
            </a:r>
          </a:p>
          <a:p>
            <a:r>
              <a:rPr lang="en-US" dirty="0"/>
              <a:t>Launching an FLDP Alumni Group to encourage continuing service to the county</a:t>
            </a:r>
          </a:p>
          <a:p>
            <a:r>
              <a:rPr lang="en-US" dirty="0"/>
              <a:t>Registration and payment available online; 75% of applicants took advantage of online registration and payment through PayPal</a:t>
            </a:r>
          </a:p>
          <a:p>
            <a:r>
              <a:rPr lang="en-US" dirty="0"/>
              <a:t>Improved &amp; expanded introductory day-long bus tour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i="1" dirty="0"/>
              <a:t>Improvements for 2018-19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F72FE-5689-4F5E-AABA-FFB3DD671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068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2362200"/>
            <a:ext cx="7408333" cy="3962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Student groups work to develop plans for projects of value to the community</a:t>
            </a:r>
          </a:p>
          <a:p>
            <a:pPr marL="0" indent="0">
              <a:buNone/>
            </a:pPr>
            <a:endParaRPr lang="en-US" sz="2000" dirty="0"/>
          </a:p>
          <a:p>
            <a:pPr lvl="0"/>
            <a:r>
              <a:rPr lang="en-US" b="1" dirty="0"/>
              <a:t>Improving the Farmers Market in Fluvanna</a:t>
            </a:r>
          </a:p>
          <a:p>
            <a:pPr lvl="0"/>
            <a:r>
              <a:rPr lang="en-US" b="1" dirty="0"/>
              <a:t>Bandstand Roof (stage at Pleasant Grove Park)</a:t>
            </a:r>
          </a:p>
          <a:p>
            <a:pPr lvl="0"/>
            <a:r>
              <a:rPr lang="en-US" b="1" dirty="0"/>
              <a:t>History Exhibits Accessibility/Oral History</a:t>
            </a:r>
          </a:p>
          <a:p>
            <a:pPr lvl="0"/>
            <a:r>
              <a:rPr lang="en-US" b="1" dirty="0"/>
              <a:t>Developing Youth Opportunities in Fluvanna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6000" b="1" i="1" dirty="0"/>
            </a:br>
            <a:r>
              <a:rPr lang="en-US" sz="6000" b="1" i="1" dirty="0"/>
              <a:t>Class 16 Capstone Projects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B96367-0E14-4B25-ABF6-07125309E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179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sz="1400" dirty="0"/>
          </a:p>
          <a:p>
            <a:pPr marL="0" indent="0">
              <a:buNone/>
            </a:pPr>
            <a:r>
              <a:rPr lang="en-US" b="1" dirty="0"/>
              <a:t>28 participants are expected to graduate this year:  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dirty="0"/>
              <a:t>Average age is younger than other recent classes</a:t>
            </a:r>
          </a:p>
          <a:p>
            <a:r>
              <a:rPr lang="en-US" dirty="0"/>
              <a:t>Includes several married couples, a school board member, and a county employee</a:t>
            </a:r>
          </a:p>
          <a:p>
            <a:r>
              <a:rPr lang="en-US" dirty="0"/>
              <a:t>Good geographic representation of the county</a:t>
            </a:r>
          </a:p>
          <a:p>
            <a:r>
              <a:rPr lang="en-US" dirty="0"/>
              <a:t>Outstanding backgrounds &amp; experiences</a:t>
            </a:r>
          </a:p>
          <a:p>
            <a:r>
              <a:rPr lang="en-US" dirty="0"/>
              <a:t>Registration exceeded expectations;  created a wait list for Class 17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i="1" dirty="0"/>
              <a:t>Members of Class 16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AC14C-F4CF-406C-8831-A6853CCD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846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09800"/>
            <a:ext cx="7662333" cy="4038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5100" b="1" dirty="0"/>
          </a:p>
          <a:p>
            <a:pPr marL="0" indent="0">
              <a:buNone/>
            </a:pPr>
            <a:endParaRPr lang="en-US" sz="9600" dirty="0"/>
          </a:p>
          <a:p>
            <a:pPr marL="0" indent="0">
              <a:buNone/>
            </a:pPr>
            <a:r>
              <a:rPr lang="en-US" sz="9600" dirty="0"/>
              <a:t>What have </a:t>
            </a:r>
            <a:r>
              <a:rPr lang="en-US" sz="9600" b="1" dirty="0"/>
              <a:t>over 333 FLDP graduates </a:t>
            </a:r>
            <a:r>
              <a:rPr lang="en-US" sz="9600" dirty="0"/>
              <a:t>done for Fluvanna?</a:t>
            </a:r>
          </a:p>
          <a:p>
            <a:endParaRPr lang="en-US" sz="9600" dirty="0"/>
          </a:p>
          <a:p>
            <a:r>
              <a:rPr lang="en-US" sz="9600" dirty="0"/>
              <a:t>To date, graduates have held more than 250 positions in governmental elected, staff &amp; appointed positions</a:t>
            </a:r>
          </a:p>
          <a:p>
            <a:r>
              <a:rPr lang="en-US" sz="9600" dirty="0"/>
              <a:t>Graduates offer volunteer service and leadership in countless Fluvanna civic, community service and religious organizations</a:t>
            </a:r>
          </a:p>
          <a:p>
            <a:r>
              <a:rPr lang="en-US" sz="9600" dirty="0"/>
              <a:t>Student projects have provided services and ideas to augment those of the County including the recently formed PARC</a:t>
            </a:r>
          </a:p>
          <a:p>
            <a:pPr marL="0" indent="0">
              <a:buNone/>
            </a:pPr>
            <a:r>
              <a:rPr lang="en-US" sz="5100" dirty="0"/>
              <a:t> 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252728"/>
          </a:xfrm>
        </p:spPr>
        <p:txBody>
          <a:bodyPr>
            <a:normAutofit fontScale="90000"/>
          </a:bodyPr>
          <a:lstStyle/>
          <a:p>
            <a:br>
              <a:rPr lang="en-US" sz="6000" b="1" i="1" dirty="0"/>
            </a:br>
            <a:r>
              <a:rPr lang="en-US" sz="6000" b="1" i="1" dirty="0"/>
              <a:t>Measuring Our Success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3A8A22-95C8-481F-B020-EDCD0BE68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993F9-7F6C-437E-9366-41BF25A3601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4394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6705</TotalTime>
  <Words>533</Words>
  <Application>Microsoft Office PowerPoint</Application>
  <PresentationFormat>On-screen Show (4:3)</PresentationFormat>
  <Paragraphs>115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Candara</vt:lpstr>
      <vt:lpstr>Symbol</vt:lpstr>
      <vt:lpstr>Waveform</vt:lpstr>
      <vt:lpstr>Fluvanna Leadership  Development Program Presentation to Board of Supervisors December 19, 2018</vt:lpstr>
      <vt:lpstr> Purpose of FLDP </vt:lpstr>
      <vt:lpstr> Backed by the Community </vt:lpstr>
      <vt:lpstr> FLDP Steering Committee </vt:lpstr>
      <vt:lpstr>What They Learn</vt:lpstr>
      <vt:lpstr>Improvements for 2018-19</vt:lpstr>
      <vt:lpstr> Class 16 Capstone Projects  </vt:lpstr>
      <vt:lpstr>Members of Class 16</vt:lpstr>
      <vt:lpstr> Measuring Our Success </vt:lpstr>
      <vt:lpstr>Major Boards and Commissions</vt:lpstr>
      <vt:lpstr> Financial Overview: </vt:lpstr>
      <vt:lpstr>Request to Board of Supervisors</vt:lpstr>
      <vt:lpstr>Thank You 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</dc:creator>
  <cp:lastModifiedBy>Jackie Bland</cp:lastModifiedBy>
  <cp:revision>198</cp:revision>
  <cp:lastPrinted>2018-01-11T02:20:53Z</cp:lastPrinted>
  <dcterms:created xsi:type="dcterms:W3CDTF">2016-02-07T21:07:43Z</dcterms:created>
  <dcterms:modified xsi:type="dcterms:W3CDTF">2018-12-16T20:40:38Z</dcterms:modified>
</cp:coreProperties>
</file>