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</p:sldMasterIdLst>
  <p:notesMasterIdLst>
    <p:notesMasterId r:id="rId20"/>
  </p:notesMasterIdLst>
  <p:sldIdLst>
    <p:sldId id="264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1" r:id="rId13"/>
    <p:sldId id="269" r:id="rId14"/>
    <p:sldId id="270" r:id="rId15"/>
    <p:sldId id="285" r:id="rId16"/>
    <p:sldId id="284" r:id="rId17"/>
    <p:sldId id="283" r:id="rId18"/>
    <p:sldId id="26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79" d="100"/>
          <a:sy n="7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 for Service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25923</c:v>
                </c:pt>
                <c:pt idx="1">
                  <c:v>21667</c:v>
                </c:pt>
                <c:pt idx="2">
                  <c:v>18410</c:v>
                </c:pt>
                <c:pt idx="3">
                  <c:v>26973</c:v>
                </c:pt>
                <c:pt idx="4">
                  <c:v>28814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3-4CBD-872B-7AFEC2A8D2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Emergency Calls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6144</c:v>
                </c:pt>
                <c:pt idx="1">
                  <c:v>6106</c:v>
                </c:pt>
                <c:pt idx="2">
                  <c:v>6256</c:v>
                </c:pt>
                <c:pt idx="3">
                  <c:v>6590</c:v>
                </c:pt>
                <c:pt idx="4">
                  <c:v>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3-4CBD-872B-7AFEC2A8D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61728"/>
        <c:axId val="217816384"/>
      </c:barChart>
      <c:catAx>
        <c:axId val="2187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816384"/>
        <c:crosses val="autoZero"/>
        <c:auto val="1"/>
        <c:lblAlgn val="ctr"/>
        <c:lblOffset val="100"/>
        <c:noMultiLvlLbl val="0"/>
      </c:catAx>
      <c:valAx>
        <c:axId val="2178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761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Arrest</c:v>
                </c:pt>
                <c:pt idx="1">
                  <c:v>Traffic Summons</c:v>
                </c:pt>
                <c:pt idx="2">
                  <c:v>Animal Calls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724</c:v>
                </c:pt>
                <c:pt idx="1">
                  <c:v>712</c:v>
                </c:pt>
                <c:pt idx="2">
                  <c:v>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C-4BF7-8D24-5B84F0DC92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Arrest</c:v>
                </c:pt>
                <c:pt idx="1">
                  <c:v>Traffic Summons</c:v>
                </c:pt>
                <c:pt idx="2">
                  <c:v>Animal Calls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,##0">
                  <c:v>623</c:v>
                </c:pt>
                <c:pt idx="1">
                  <c:v>460</c:v>
                </c:pt>
                <c:pt idx="2">
                  <c:v>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C-4BF7-8D24-5B84F0DC92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Arrest</c:v>
                </c:pt>
                <c:pt idx="1">
                  <c:v>Traffic Summons</c:v>
                </c:pt>
                <c:pt idx="2">
                  <c:v>Animal Calls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#,##0">
                  <c:v>576</c:v>
                </c:pt>
                <c:pt idx="1">
                  <c:v>500</c:v>
                </c:pt>
                <c:pt idx="2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C-4BF7-8D24-5B84F0DC92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Arrest</c:v>
                </c:pt>
                <c:pt idx="1">
                  <c:v>Traffic Summons</c:v>
                </c:pt>
                <c:pt idx="2">
                  <c:v>Animal Calls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733</c:v>
                </c:pt>
                <c:pt idx="1">
                  <c:v>948</c:v>
                </c:pt>
                <c:pt idx="2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BC-4BF7-8D24-5B84F0DC92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Arrest</c:v>
                </c:pt>
                <c:pt idx="1">
                  <c:v>Traffic Summons</c:v>
                </c:pt>
                <c:pt idx="2">
                  <c:v>Animal Calls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838</c:v>
                </c:pt>
                <c:pt idx="1">
                  <c:v>1255</c:v>
                </c:pt>
                <c:pt idx="2">
                  <c:v>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BC-4BF7-8D24-5B84F0DC9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664512"/>
        <c:axId val="218334912"/>
      </c:barChart>
      <c:catAx>
        <c:axId val="21766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8334912"/>
        <c:crosses val="autoZero"/>
        <c:auto val="1"/>
        <c:lblAlgn val="ctr"/>
        <c:lblOffset val="100"/>
        <c:noMultiLvlLbl val="0"/>
      </c:catAx>
      <c:valAx>
        <c:axId val="2183349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7664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Civil Process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0-4322-9A75-788986F077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Civil Process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0-4322-9A75-788986F077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Civil Process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0-4322-9A75-788986F077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Civil Process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0-4322-9A75-788986F077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Civil Process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80-4322-9A75-788986F07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368064"/>
        <c:axId val="218337216"/>
      </c:barChart>
      <c:catAx>
        <c:axId val="22536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8337216"/>
        <c:crosses val="autoZero"/>
        <c:auto val="1"/>
        <c:lblAlgn val="ctr"/>
        <c:lblOffset val="100"/>
        <c:noMultiLvlLbl val="0"/>
      </c:catAx>
      <c:valAx>
        <c:axId val="21833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36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C97471D-C74F-4210-99DA-8F6357B2E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A4390E6B-E197-4C68-B44D-58163166AA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83459-DE0A-4A72-9183-999A31036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2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1C2D-61CB-48DA-9136-BD8B2C5A5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5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92C480-5F45-4F43-915F-C8EC46CAF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8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390E6B-E197-4C68-B44D-58163166AA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build="p" autoUpdateAnimBg="0" advAuto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FEB-45FE-47AC-8C32-8FCAD2BF21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6D55-0860-48FD-AA2B-D37C11D019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0F07-273E-4B15-A5F6-301963B1A5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05E86-CB58-4500-A803-5BAB83C0912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750942-47DC-4928-9A49-9A23A55306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6D19-683F-4F5D-B21F-C2EDE737B9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6FEB-45FE-47AC-8C32-8FCAD2BF2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4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C970-83F0-406E-A134-5874FFAE47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BB6F-B7D3-4CDC-8925-31AAF72CAF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3459-DE0A-4A72-9183-999A310366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1C2D-61CB-48DA-9136-BD8B2C5A5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92C480-5F45-4F43-915F-C8EC46CAF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6D55-0860-48FD-AA2B-D37C11D01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0F07-273E-4B15-A5F6-301963B1A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5E86-CB58-4500-A803-5BAB83C09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5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50942-47DC-4928-9A49-9A23A5530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3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6D19-683F-4F5D-B21F-C2EDE737B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2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C970-83F0-406E-A134-5874FFAE4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BB6F-B7D3-4CDC-8925-31AAF72CA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2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alt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alt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7EECB5BA-9CB6-451F-8846-5FD925EA22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ECB5BA-9CB6-451F-8846-5FD925EA22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luvannacounty.org/sheriff/webform/community-event-notification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ojectlifesaver.org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7509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Century Budgeting for Public Safety – Law Enforcement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52800"/>
            <a:ext cx="1451420" cy="1467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105398"/>
            <a:ext cx="765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Fluvanna Sheriff’s Office…</a:t>
            </a:r>
          </a:p>
          <a:p>
            <a:r>
              <a:rPr lang="en-US" dirty="0" smtClean="0"/>
              <a:t>Working Hard to Keep You Safe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1470025"/>
          </a:xfrm>
        </p:spPr>
        <p:txBody>
          <a:bodyPr/>
          <a:lstStyle/>
          <a:p>
            <a:r>
              <a:rPr lang="en-US" dirty="0" smtClean="0"/>
              <a:t>Community Event Notifications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Webform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05800" cy="472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2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Call Volume-Emergency Communications Center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0186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8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r>
              <a:rPr lang="en-US" dirty="0" smtClean="0"/>
              <a:t>Work Load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6389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Civil Process and Enforcement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6807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5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Judicial Case Load Increasing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State Compensation Board Request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3657600"/>
            <a:ext cx="7239000" cy="3124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Due to the amount of local case load courts have added additional courts days in each court.</a:t>
            </a:r>
          </a:p>
          <a:p>
            <a:endParaRPr lang="en-US" dirty="0" smtClean="0"/>
          </a:p>
          <a:p>
            <a:r>
              <a:rPr lang="en-US" dirty="0" smtClean="0"/>
              <a:t>Circuit </a:t>
            </a:r>
            <a:r>
              <a:rPr lang="en-US" dirty="0" smtClean="0"/>
              <a:t>Court will be adding a new judge.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/>
              <a:t>to the two deputies requested to mitigate staffing gaps with the changes and increase to workload, as State Compensation Board assessed.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1371600" cy="1760838"/>
          </a:xfrm>
          <a:prstGeom prst="rect">
            <a:avLst/>
          </a:prstGeom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7663"/>
            <a:ext cx="13716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Fleet for Calls for Service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9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7064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Cockpit of our Police Cars -FULL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1413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382433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Thank you for your time!</a:t>
            </a:r>
            <a:endParaRPr lang="en-US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Help us provide the level care the Fluvanna Community needs and deserves.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FCSO Pillars of 21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Century Policing</a:t>
            </a:r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Building Trust and Legitimacy</a:t>
            </a:r>
          </a:p>
          <a:p>
            <a:r>
              <a:rPr lang="en-US" altLang="en-US" dirty="0" smtClean="0"/>
              <a:t>Policy and Oversight</a:t>
            </a:r>
          </a:p>
          <a:p>
            <a:r>
              <a:rPr lang="en-US" altLang="en-US" dirty="0" smtClean="0"/>
              <a:t>Technology and Social Media</a:t>
            </a:r>
          </a:p>
          <a:p>
            <a:r>
              <a:rPr lang="en-US" altLang="en-US" dirty="0" smtClean="0"/>
              <a:t>Community Policing and Crime Reduction</a:t>
            </a:r>
          </a:p>
          <a:p>
            <a:r>
              <a:rPr lang="en-US" altLang="en-US" dirty="0" smtClean="0"/>
              <a:t>Training and Education</a:t>
            </a:r>
          </a:p>
          <a:p>
            <a:r>
              <a:rPr lang="en-US" altLang="en-US" dirty="0" smtClean="0"/>
              <a:t>Officer Wellness</a:t>
            </a:r>
          </a:p>
          <a:p>
            <a:endParaRPr lang="en-US" alt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69997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Fluvanna County Sheriff’s Office  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Safe </a:t>
            </a:r>
            <a:r>
              <a:rPr lang="en-US" dirty="0" smtClean="0"/>
              <a:t>Community Initiatives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Business Watch</a:t>
            </a:r>
          </a:p>
          <a:p>
            <a:r>
              <a:rPr lang="en-US" dirty="0" smtClean="0"/>
              <a:t>Project Lifesaver</a:t>
            </a:r>
          </a:p>
          <a:p>
            <a:r>
              <a:rPr lang="en-US" dirty="0" smtClean="0"/>
              <a:t>Child ID</a:t>
            </a:r>
          </a:p>
          <a:p>
            <a:r>
              <a:rPr lang="en-US" dirty="0" smtClean="0"/>
              <a:t>Safe Exchange Program</a:t>
            </a:r>
          </a:p>
          <a:p>
            <a:r>
              <a:rPr lang="en-US" dirty="0" smtClean="0"/>
              <a:t>Community Event Notification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0050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Increase communication </a:t>
            </a:r>
            <a:r>
              <a:rPr lang="en-US" dirty="0"/>
              <a:t>between law enforcement, business owners, managers, and supervisors</a:t>
            </a:r>
          </a:p>
          <a:p>
            <a:r>
              <a:rPr lang="en-US" dirty="0" smtClean="0"/>
              <a:t>Help </a:t>
            </a:r>
            <a:r>
              <a:rPr lang="en-US" dirty="0"/>
              <a:t>build a safer environment for both the employee and </a:t>
            </a:r>
            <a:r>
              <a:rPr lang="en-US" dirty="0" smtClean="0"/>
              <a:t>your consumers</a:t>
            </a:r>
          </a:p>
          <a:p>
            <a:r>
              <a:rPr lang="en-US" dirty="0" smtClean="0"/>
              <a:t>Built </a:t>
            </a:r>
            <a:r>
              <a:rPr lang="en-US" dirty="0"/>
              <a:t>around three different </a:t>
            </a:r>
            <a:r>
              <a:rPr lang="en-US" dirty="0" smtClean="0"/>
              <a:t>elements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685800"/>
            <a:ext cx="8458200" cy="1470025"/>
          </a:xfrm>
        </p:spPr>
        <p:txBody>
          <a:bodyPr/>
          <a:lstStyle/>
          <a:p>
            <a:r>
              <a:rPr lang="en-US" dirty="0" smtClean="0"/>
              <a:t>Project Lifesaver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6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Lifesaver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Fluvanna Way</a:t>
            </a:r>
          </a:p>
          <a:p>
            <a:endParaRPr lang="en-US" dirty="0"/>
          </a:p>
          <a:p>
            <a:r>
              <a:rPr lang="en-US" dirty="0" smtClean="0"/>
              <a:t>SGT Barbara Henson and Deputy Kevin Taylor are our field service officers. They service each unit and replace the batteries in them monthly.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Fluvanna Child ID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Brought to you by:</a:t>
            </a:r>
          </a:p>
          <a:p>
            <a:r>
              <a:rPr lang="en-US" dirty="0" smtClean="0"/>
              <a:t>Fluvanna County Sheriff’s Office, in collaboration with Commonwealth Attorney’s Office, and Fluvanna Rotary Club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953000" cy="6416040"/>
          </a:xfrm>
        </p:spPr>
      </p:pic>
    </p:spTree>
    <p:extLst>
      <p:ext uri="{BB962C8B-B14F-4D97-AF65-F5344CB8AC3E}">
        <p14:creationId xmlns:p14="http://schemas.microsoft.com/office/powerpoint/2010/main" val="3423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 Exchange Zone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4582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“Safe Exchange Zone” is a designated area where those exchanges can be made knowing the safety of the </a:t>
            </a:r>
            <a:r>
              <a:rPr lang="en-US" dirty="0" smtClean="0"/>
              <a:t>Sheriff’s Office is </a:t>
            </a:r>
            <a:r>
              <a:rPr lang="en-US" dirty="0"/>
              <a:t>just a few steps </a:t>
            </a:r>
            <a:r>
              <a:rPr lang="en-US" dirty="0" smtClean="0"/>
              <a:t>away, </a:t>
            </a:r>
            <a:r>
              <a:rPr lang="en-US" dirty="0"/>
              <a:t>if needed. The “Safe Exchange Zone” is available 24 hours a day and is used on a first come, first served basis.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3442727" cy="26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sentation on product or service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3552</TotalTime>
  <Words>308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Garamond</vt:lpstr>
      <vt:lpstr>Georgia</vt:lpstr>
      <vt:lpstr>Times New Roman</vt:lpstr>
      <vt:lpstr>Trebuchet MS</vt:lpstr>
      <vt:lpstr>Wingdings 2</vt:lpstr>
      <vt:lpstr>Presentation on product or service</vt:lpstr>
      <vt:lpstr>Urban</vt:lpstr>
      <vt:lpstr>   21st Century Budgeting for Public Safety – Law Enforcement</vt:lpstr>
      <vt:lpstr>FCSO Pillars of 21st Century Policing</vt:lpstr>
      <vt:lpstr>Fluvanna County Sheriff’s Office             Safe Community Initiatives</vt:lpstr>
      <vt:lpstr>Business Watch</vt:lpstr>
      <vt:lpstr>Project Lifesaver</vt:lpstr>
      <vt:lpstr>Project Lifesaver</vt:lpstr>
      <vt:lpstr>Fluvanna Child ID Program</vt:lpstr>
      <vt:lpstr>PowerPoint Presentation</vt:lpstr>
      <vt:lpstr>Safe Exchange Zone</vt:lpstr>
      <vt:lpstr>Community Event Notifications</vt:lpstr>
      <vt:lpstr>Call Volume-Emergency Communications Center</vt:lpstr>
      <vt:lpstr>Work Load</vt:lpstr>
      <vt:lpstr>Civil Process and Enforcement</vt:lpstr>
      <vt:lpstr>Judicial Case Load Increasing</vt:lpstr>
      <vt:lpstr>Balanced Fleet for Calls for Service</vt:lpstr>
      <vt:lpstr>The Cockpit of our Police Cars -FULL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19 Budget Presentation</dc:title>
  <dc:creator>Von Hill</dc:creator>
  <cp:keywords>Captain Von L. Hill</cp:keywords>
  <cp:lastModifiedBy>Steve Nichols</cp:lastModifiedBy>
  <cp:revision>33</cp:revision>
  <cp:lastPrinted>1601-01-01T00:00:00Z</cp:lastPrinted>
  <dcterms:created xsi:type="dcterms:W3CDTF">2018-02-12T14:48:39Z</dcterms:created>
  <dcterms:modified xsi:type="dcterms:W3CDTF">2019-02-13T19:14:19Z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