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1" r:id="rId1"/>
  </p:sldMasterIdLst>
  <p:notesMasterIdLst>
    <p:notesMasterId r:id="rId14"/>
  </p:notesMasterIdLst>
  <p:handoutMasterIdLst>
    <p:handoutMasterId r:id="rId15"/>
  </p:handoutMasterIdLst>
  <p:sldIdLst>
    <p:sldId id="372" r:id="rId2"/>
    <p:sldId id="448" r:id="rId3"/>
    <p:sldId id="447" r:id="rId4"/>
    <p:sldId id="462" r:id="rId5"/>
    <p:sldId id="460" r:id="rId6"/>
    <p:sldId id="464" r:id="rId7"/>
    <p:sldId id="463" r:id="rId8"/>
    <p:sldId id="461" r:id="rId9"/>
    <p:sldId id="450" r:id="rId10"/>
    <p:sldId id="449" r:id="rId11"/>
    <p:sldId id="452" r:id="rId12"/>
    <p:sldId id="451" r:id="rId13"/>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1pPr>
    <a:lvl2pPr marL="4572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2pPr>
    <a:lvl3pPr marL="9144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3pPr>
    <a:lvl4pPr marL="13716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4pPr>
    <a:lvl5pPr marL="18288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5pPr>
    <a:lvl6pPr marL="2286000" algn="l" defTabSz="914400" rtl="0" eaLnBrk="1" latinLnBrk="0" hangingPunct="1">
      <a:defRPr sz="5400" b="1" kern="1200" baseline="-25000">
        <a:solidFill>
          <a:schemeClr val="tx1"/>
        </a:solidFill>
        <a:latin typeface="Arial" charset="0"/>
        <a:ea typeface="+mn-ea"/>
        <a:cs typeface="+mn-cs"/>
      </a:defRPr>
    </a:lvl6pPr>
    <a:lvl7pPr marL="2743200" algn="l" defTabSz="914400" rtl="0" eaLnBrk="1" latinLnBrk="0" hangingPunct="1">
      <a:defRPr sz="5400" b="1" kern="1200" baseline="-25000">
        <a:solidFill>
          <a:schemeClr val="tx1"/>
        </a:solidFill>
        <a:latin typeface="Arial" charset="0"/>
        <a:ea typeface="+mn-ea"/>
        <a:cs typeface="+mn-cs"/>
      </a:defRPr>
    </a:lvl7pPr>
    <a:lvl8pPr marL="3200400" algn="l" defTabSz="914400" rtl="0" eaLnBrk="1" latinLnBrk="0" hangingPunct="1">
      <a:defRPr sz="5400" b="1" kern="1200" baseline="-25000">
        <a:solidFill>
          <a:schemeClr val="tx1"/>
        </a:solidFill>
        <a:latin typeface="Arial" charset="0"/>
        <a:ea typeface="+mn-ea"/>
        <a:cs typeface="+mn-cs"/>
      </a:defRPr>
    </a:lvl8pPr>
    <a:lvl9pPr marL="3657600" algn="l" defTabSz="914400" rtl="0" eaLnBrk="1" latinLnBrk="0" hangingPunct="1">
      <a:defRPr sz="5400" b="1"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317023"/>
    <a:srgbClr val="FF6600"/>
    <a:srgbClr val="0053A5"/>
    <a:srgbClr val="51DC00"/>
    <a:srgbClr val="414141"/>
    <a:srgbClr val="616A74"/>
    <a:srgbClr val="DC241F"/>
    <a:srgbClr val="C38E6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snapToGrid="0">
      <p:cViewPr varScale="1">
        <p:scale>
          <a:sx n="72" d="100"/>
          <a:sy n="72" d="100"/>
        </p:scale>
        <p:origin x="1494" y="54"/>
      </p:cViewPr>
      <p:guideLst>
        <p:guide orient="horz" pos="2161"/>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7" d="100"/>
          <a:sy n="77" d="100"/>
        </p:scale>
        <p:origin x="3714"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17777" y="8797614"/>
            <a:ext cx="719244" cy="242889"/>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08" tIns="44957" rIns="88308" bIns="44957">
            <a:spAutoFit/>
          </a:bodyPr>
          <a:lstStyle>
            <a:lvl1pPr defTabSz="871538">
              <a:defRPr sz="5400" b="1" baseline="-25000">
                <a:solidFill>
                  <a:schemeClr val="tx1"/>
                </a:solidFill>
                <a:latin typeface="Arial" charset="0"/>
              </a:defRPr>
            </a:lvl1pPr>
            <a:lvl2pPr marL="742950" indent="-285750" defTabSz="871538">
              <a:defRPr sz="5400" b="1" baseline="-25000">
                <a:solidFill>
                  <a:schemeClr val="tx1"/>
                </a:solidFill>
                <a:latin typeface="Arial" charset="0"/>
              </a:defRPr>
            </a:lvl2pPr>
            <a:lvl3pPr marL="1143000" indent="-228600" defTabSz="871538">
              <a:defRPr sz="5400" b="1" baseline="-25000">
                <a:solidFill>
                  <a:schemeClr val="tx1"/>
                </a:solidFill>
                <a:latin typeface="Arial" charset="0"/>
              </a:defRPr>
            </a:lvl3pPr>
            <a:lvl4pPr marL="1600200" indent="-228600" defTabSz="871538">
              <a:defRPr sz="5400" b="1" baseline="-25000">
                <a:solidFill>
                  <a:schemeClr val="tx1"/>
                </a:solidFill>
                <a:latin typeface="Arial" charset="0"/>
              </a:defRPr>
            </a:lvl4pPr>
            <a:lvl5pPr marL="2057400" indent="-228600" defTabSz="871538">
              <a:defRPr sz="5400" b="1" baseline="-25000">
                <a:solidFill>
                  <a:schemeClr val="tx1"/>
                </a:solidFill>
                <a:latin typeface="Arial" charset="0"/>
              </a:defRPr>
            </a:lvl5pPr>
            <a:lvl6pPr marL="2514600" indent="-228600" defTabSz="871538"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defTabSz="871538"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defTabSz="871538"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defTabSz="871538" eaLnBrk="0" fontAlgn="base" hangingPunct="0">
              <a:lnSpc>
                <a:spcPct val="110000"/>
              </a:lnSpc>
              <a:spcBef>
                <a:spcPct val="0"/>
              </a:spcBef>
              <a:spcAft>
                <a:spcPct val="0"/>
              </a:spcAft>
              <a:defRPr sz="5400" b="1" baseline="-25000">
                <a:solidFill>
                  <a:schemeClr val="tx1"/>
                </a:solidFill>
                <a:latin typeface="Arial" charset="0"/>
              </a:defRPr>
            </a:lvl9pPr>
          </a:lstStyle>
          <a:p>
            <a:pPr algn="ctr">
              <a:lnSpc>
                <a:spcPct val="90000"/>
              </a:lnSpc>
              <a:defRPr/>
            </a:pPr>
            <a:r>
              <a:rPr lang="en-US" altLang="en-US" sz="1100" b="0" baseline="0" dirty="0"/>
              <a:t>Page </a:t>
            </a:r>
            <a:fld id="{BFA893E5-8758-4D2F-92F3-817B65D7260F}" type="slidenum">
              <a:rPr lang="en-US" altLang="en-US" sz="1100" b="0" baseline="0"/>
              <a:pPr algn="ctr">
                <a:lnSpc>
                  <a:spcPct val="90000"/>
                </a:lnSpc>
                <a:defRPr/>
              </a:pPr>
              <a:t>‹#›</a:t>
            </a:fld>
            <a:endParaRPr lang="en-US" altLang="en-US" sz="1100" b="0" baseline="0" dirty="0"/>
          </a:p>
        </p:txBody>
      </p:sp>
    </p:spTree>
    <p:extLst>
      <p:ext uri="{BB962C8B-B14F-4D97-AF65-F5344CB8AC3E}">
        <p14:creationId xmlns:p14="http://schemas.microsoft.com/office/powerpoint/2010/main" val="103720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Rectangle 3"/>
          <p:cNvSpPr>
            <a:spLocks noGrp="1" noRot="1" noChangeAspect="1" noChangeArrowheads="1" noTextEdit="1"/>
          </p:cNvSpPr>
          <p:nvPr>
            <p:ph type="sldImg" idx="2"/>
          </p:nvPr>
        </p:nvSpPr>
        <p:spPr bwMode="auto">
          <a:xfrm>
            <a:off x="1166813" y="692150"/>
            <a:ext cx="4616450" cy="34639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26992" y="4386190"/>
            <a:ext cx="5096092" cy="4159072"/>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6563" rIns="91520" bIns="4656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87965222"/>
      </p:ext>
    </p:extLst>
  </p:cSld>
  <p:clrMap bg1="lt1" tx1="dk1" bg2="lt2" tx2="dk2" accent1="accent1" accent2="accent2" accent3="accent3" accent4="accent4" accent5="accent5" accent6="accent6" hlink="hlink" folHlink="folHlink"/>
  <p:notesStyle>
    <a:lvl1pPr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45243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2pPr>
    <a:lvl3pPr marL="90328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3pPr>
    <a:lvl4pPr marL="135572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4pPr>
    <a:lvl5pPr marL="180657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060"/>
        </a:solidFill>
        <a:effectLst/>
      </p:bgPr>
    </p:bg>
    <p:spTree>
      <p:nvGrpSpPr>
        <p:cNvPr id="1" name=""/>
        <p:cNvGrpSpPr/>
        <p:nvPr/>
      </p:nvGrpSpPr>
      <p:grpSpPr>
        <a:xfrm>
          <a:off x="0" y="0"/>
          <a:ext cx="0" cy="0"/>
          <a:chOff x="0" y="0"/>
          <a:chExt cx="0" cy="0"/>
        </a:xfrm>
      </p:grpSpPr>
      <p:sp>
        <p:nvSpPr>
          <p:cNvPr id="5" name="Freeform 11"/>
          <p:cNvSpPr>
            <a:spLocks/>
          </p:cNvSpPr>
          <p:nvPr userDrawn="1"/>
        </p:nvSpPr>
        <p:spPr bwMode="auto">
          <a:xfrm>
            <a:off x="3175" y="4803775"/>
            <a:ext cx="9140825" cy="457200"/>
          </a:xfrm>
          <a:custGeom>
            <a:avLst/>
            <a:gdLst>
              <a:gd name="T0" fmla="*/ 0 w 5758"/>
              <a:gd name="T1" fmla="*/ 24 h 314"/>
              <a:gd name="T2" fmla="*/ 2879 w 5758"/>
              <a:gd name="T3" fmla="*/ 0 h 314"/>
              <a:gd name="T4" fmla="*/ 5758 w 5758"/>
              <a:gd name="T5" fmla="*/ 24 h 314"/>
              <a:gd name="T6" fmla="*/ 0 60000 65536"/>
              <a:gd name="T7" fmla="*/ 0 60000 65536"/>
              <a:gd name="T8" fmla="*/ 0 60000 65536"/>
            </a:gdLst>
            <a:ahLst/>
            <a:cxnLst>
              <a:cxn ang="T6">
                <a:pos x="T0" y="T1"/>
              </a:cxn>
              <a:cxn ang="T7">
                <a:pos x="T2" y="T3"/>
              </a:cxn>
              <a:cxn ang="T8">
                <a:pos x="T4" y="T5"/>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 name="Rectangle 15"/>
          <p:cNvSpPr>
            <a:spLocks noChangeArrowheads="1"/>
          </p:cNvSpPr>
          <p:nvPr userDrawn="1"/>
        </p:nvSpPr>
        <p:spPr bwMode="auto">
          <a:xfrm>
            <a:off x="3175" y="5260975"/>
            <a:ext cx="9140825" cy="1597025"/>
          </a:xfrm>
          <a:prstGeom prst="rect">
            <a:avLst/>
          </a:prstGeom>
          <a:solidFill>
            <a:schemeClr val="bg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t"/>
          <a:lstStyle>
            <a:lvl1pPr>
              <a:defRPr sz="5400" b="1" baseline="-25000">
                <a:solidFill>
                  <a:schemeClr val="tx1"/>
                </a:solidFill>
                <a:latin typeface="Arial" charset="0"/>
              </a:defRPr>
            </a:lvl1pPr>
            <a:lvl2pPr marL="742950" indent="-285750">
              <a:defRPr sz="5400" b="1" baseline="-25000">
                <a:solidFill>
                  <a:schemeClr val="tx1"/>
                </a:solidFill>
                <a:latin typeface="Arial" charset="0"/>
              </a:defRPr>
            </a:lvl2pPr>
            <a:lvl3pPr marL="1143000" indent="-228600">
              <a:defRPr sz="5400" b="1" baseline="-25000">
                <a:solidFill>
                  <a:schemeClr val="tx1"/>
                </a:solidFill>
                <a:latin typeface="Arial" charset="0"/>
              </a:defRPr>
            </a:lvl3pPr>
            <a:lvl4pPr marL="1600200" indent="-228600">
              <a:defRPr sz="5400" b="1" baseline="-25000">
                <a:solidFill>
                  <a:schemeClr val="tx1"/>
                </a:solidFill>
                <a:latin typeface="Arial" charset="0"/>
              </a:defRPr>
            </a:lvl4pPr>
            <a:lvl5pPr marL="2057400" indent="-228600">
              <a:defRPr sz="5400" b="1" baseline="-25000">
                <a:solidFill>
                  <a:schemeClr val="tx1"/>
                </a:solidFill>
                <a:latin typeface="Arial" charset="0"/>
              </a:defRPr>
            </a:lvl5pPr>
            <a:lvl6pPr marL="2514600" indent="-228600"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eaLnBrk="0" fontAlgn="base" hangingPunct="0">
              <a:lnSpc>
                <a:spcPct val="110000"/>
              </a:lnSpc>
              <a:spcBef>
                <a:spcPct val="0"/>
              </a:spcBef>
              <a:spcAft>
                <a:spcPct val="0"/>
              </a:spcAft>
              <a:defRPr sz="5400" b="1" baseline="-25000">
                <a:solidFill>
                  <a:schemeClr val="tx1"/>
                </a:solidFill>
                <a:latin typeface="Arial" charset="0"/>
              </a:defRPr>
            </a:lvl9pPr>
          </a:lstStyle>
          <a:p>
            <a:pPr>
              <a:defRPr/>
            </a:pPr>
            <a:endParaRPr lang="en-US" altLang="en-US" sz="1200" b="0" baseline="0" dirty="0">
              <a:solidFill>
                <a:srgbClr val="000000"/>
              </a:solidFill>
              <a:latin typeface="Times New Roman" panose="02020603050405020304" pitchFamily="18" charset="0"/>
              <a:cs typeface="Times New Roman" panose="02020603050405020304" pitchFamily="18" charset="0"/>
            </a:endParaRPr>
          </a:p>
          <a:p>
            <a:pPr>
              <a:defRPr/>
            </a:pPr>
            <a:r>
              <a:rPr lang="en-US" altLang="en-US" sz="2400" b="0" baseline="0" dirty="0">
                <a:solidFill>
                  <a:srgbClr val="000000"/>
                </a:solidFill>
                <a:latin typeface="Times New Roman" panose="02020603050405020304" pitchFamily="18" charset="0"/>
                <a:cs typeface="Times New Roman" panose="02020603050405020304" pitchFamily="18" charset="0"/>
              </a:rPr>
              <a:t>     Fluvanna County</a:t>
            </a:r>
          </a:p>
          <a:p>
            <a:pPr>
              <a:defRPr/>
            </a:pPr>
            <a:r>
              <a:rPr lang="en-US" altLang="en-US" sz="2400" b="0" baseline="0" dirty="0">
                <a:solidFill>
                  <a:srgbClr val="000000"/>
                </a:solidFill>
                <a:latin typeface="Times New Roman" panose="02020603050405020304" pitchFamily="18" charset="0"/>
                <a:cs typeface="Times New Roman" panose="02020603050405020304" pitchFamily="18" charset="0"/>
              </a:rPr>
              <a:t>     Planning &amp; Zoning Department</a:t>
            </a:r>
          </a:p>
        </p:txBody>
      </p:sp>
      <p:pic>
        <p:nvPicPr>
          <p:cNvPr id="7" name="Picture 18" descr="flu_seal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8224" y="5276666"/>
            <a:ext cx="121126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userDrawn="1">
            <p:ph type="ctrTitle"/>
          </p:nvPr>
        </p:nvSpPr>
        <p:spPr>
          <a:xfrm>
            <a:off x="417530" y="514350"/>
            <a:ext cx="8308941" cy="2478088"/>
          </a:xfrm>
        </p:spPr>
        <p:txBody>
          <a:bodyPr anchor="ctr"/>
          <a:lstStyle>
            <a:lvl1pPr algn="ctr">
              <a:lnSpc>
                <a:spcPct val="85000"/>
              </a:lnSpc>
              <a:spcBef>
                <a:spcPct val="15000"/>
              </a:spcBef>
              <a:defRPr sz="540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defRPr>
            </a:lvl1pPr>
          </a:lstStyle>
          <a:p>
            <a:pPr lvl="0"/>
            <a:r>
              <a:rPr lang="en-US" noProof="0" dirty="0"/>
              <a:t>Click to edit Master </a:t>
            </a:r>
            <a:br>
              <a:rPr lang="en-US" noProof="0" dirty="0"/>
            </a:br>
            <a:r>
              <a:rPr lang="en-US" noProof="0" dirty="0"/>
              <a:t>title style</a:t>
            </a:r>
          </a:p>
        </p:txBody>
      </p:sp>
      <p:sp>
        <p:nvSpPr>
          <p:cNvPr id="10244" name="Rectangle 4"/>
          <p:cNvSpPr>
            <a:spLocks noGrp="1" noChangeArrowheads="1"/>
          </p:cNvSpPr>
          <p:nvPr userDrawn="1">
            <p:ph type="subTitle" idx="1"/>
          </p:nvPr>
        </p:nvSpPr>
        <p:spPr>
          <a:xfrm>
            <a:off x="1371600" y="3095625"/>
            <a:ext cx="6400800" cy="1436688"/>
          </a:xfrm>
        </p:spPr>
        <p:txBody>
          <a:bodyPr anchor="ctr"/>
          <a:lstStyle>
            <a:lvl1pPr marL="0" indent="0" algn="ctr">
              <a:buFontTx/>
              <a:buNone/>
              <a:defRPr sz="2800">
                <a:ln>
                  <a:solidFill>
                    <a:schemeClr val="accent5">
                      <a:lumMod val="10000"/>
                    </a:schemeClr>
                  </a:solidFill>
                </a:ln>
                <a:solidFill>
                  <a:schemeClr val="bg1">
                    <a:lumMod val="85000"/>
                  </a:schemeClr>
                </a:solidFill>
                <a:effectLst/>
                <a:latin typeface="Calibri" panose="020F0502020204030204" pitchFamily="34" charset="0"/>
                <a:cs typeface="Arial" panose="020B0604020202020204" pitchFamily="34" charset="0"/>
              </a:defRPr>
            </a:lvl1pPr>
          </a:lstStyle>
          <a:p>
            <a:pPr lvl="0"/>
            <a:r>
              <a:rPr lang="en-US" noProof="0" dirty="0"/>
              <a:t>Click to edit Master subtitle style</a:t>
            </a:r>
          </a:p>
        </p:txBody>
      </p:sp>
      <p:sp>
        <p:nvSpPr>
          <p:cNvPr id="2" name="TextBox 1"/>
          <p:cNvSpPr txBox="1"/>
          <p:nvPr userDrawn="1"/>
        </p:nvSpPr>
        <p:spPr>
          <a:xfrm>
            <a:off x="5840730" y="6487611"/>
            <a:ext cx="3166251" cy="278731"/>
          </a:xfrm>
          <a:prstGeom prst="rect">
            <a:avLst/>
          </a:prstGeom>
          <a:noFill/>
        </p:spPr>
        <p:txBody>
          <a:bodyPr wrap="none" rtlCol="0">
            <a:spAutoFit/>
          </a:bodyPr>
          <a:lstStyle/>
          <a:p>
            <a:pPr algn="ctr"/>
            <a:r>
              <a:rPr lang="en-US" altLang="en-US" sz="1200" i="1" baseline="0" dirty="0">
                <a:solidFill>
                  <a:srgbClr val="000000"/>
                </a:solidFill>
                <a:latin typeface="Lucida Bright" pitchFamily="18" charset="0"/>
              </a:rPr>
              <a:t>“</a:t>
            </a:r>
            <a:r>
              <a:rPr lang="en-US" altLang="en-US" sz="1200" b="0" i="1" baseline="0" dirty="0">
                <a:solidFill>
                  <a:srgbClr val="000000"/>
                </a:solidFill>
                <a:latin typeface="Lucida Bright" pitchFamily="18" charset="0"/>
              </a:rPr>
              <a:t>Responsive &amp; Responsible Government”</a:t>
            </a:r>
            <a:endParaRPr lang="en-US" sz="1200" dirty="0">
              <a:solidFill>
                <a:srgbClr val="000000"/>
              </a:solidFill>
            </a:endParaRPr>
          </a:p>
        </p:txBody>
      </p:sp>
    </p:spTree>
    <p:extLst>
      <p:ext uri="{BB962C8B-B14F-4D97-AF65-F5344CB8AC3E}">
        <p14:creationId xmlns:p14="http://schemas.microsoft.com/office/powerpoint/2010/main" val="224508073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463" y="114300"/>
            <a:ext cx="8069897" cy="68437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25463" y="1195754"/>
            <a:ext cx="8069897" cy="5193616"/>
          </a:xfrm>
        </p:spPr>
        <p:txBody>
          <a:bodyPr/>
          <a:lstStyle>
            <a:lvl1pPr marL="228600" indent="-228600">
              <a:spcBef>
                <a:spcPts val="600"/>
              </a:spcBef>
              <a:buClrTx/>
              <a:defRPr sz="2400"/>
            </a:lvl1pPr>
            <a:lvl2pPr>
              <a:spcBef>
                <a:spcPts val="600"/>
              </a:spcBef>
              <a:defRPr sz="2000" b="0"/>
            </a:lvl2pPr>
            <a:lvl3pPr>
              <a:spcBef>
                <a:spcPts val="600"/>
              </a:spcBef>
              <a:defRPr/>
            </a:lvl3pPr>
            <a:lvl4pPr>
              <a:spcBef>
                <a:spcPts val="600"/>
              </a:spcBef>
              <a:defRPr/>
            </a:lvl4pPr>
            <a:lvl5pPr marL="1371600" indent="-228600">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139163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92300"/>
            <a:ext cx="7772400" cy="2256790"/>
          </a:xfrm>
        </p:spPr>
        <p:txBody>
          <a:bodyPr/>
          <a:lstStyle>
            <a:lvl1pPr algn="ctr">
              <a:defRPr sz="4000" b="1" cap="a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4278313"/>
            <a:ext cx="7772400" cy="1500187"/>
          </a:xfrm>
        </p:spPr>
        <p:txBody>
          <a:bodyPr anchor="ctr"/>
          <a:lstStyle>
            <a:lvl1pPr marL="0" indent="0" algn="ctr">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29782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3563" y="1134208"/>
            <a:ext cx="3922712" cy="5163722"/>
          </a:xfrm>
        </p:spPr>
        <p:txBody>
          <a:bodyPr/>
          <a:lstStyle>
            <a:lvl1pPr>
              <a:defRPr sz="240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5" y="1134208"/>
            <a:ext cx="3922713" cy="5163722"/>
          </a:xfrm>
        </p:spPr>
        <p:txBody>
          <a:bodyPr/>
          <a:lstStyle>
            <a:lvl1pPr>
              <a:defRPr sz="240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65352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05517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525463" y="1125414"/>
            <a:ext cx="8069897" cy="5263955"/>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17"/>
          <p:cNvSpPr>
            <a:spLocks noChangeArrowheads="1"/>
          </p:cNvSpPr>
          <p:nvPr userDrawn="1"/>
        </p:nvSpPr>
        <p:spPr bwMode="auto">
          <a:xfrm>
            <a:off x="3170173" y="6584950"/>
            <a:ext cx="2803654" cy="228268"/>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5400" b="1" baseline="-25000">
                <a:solidFill>
                  <a:schemeClr val="tx1"/>
                </a:solidFill>
                <a:latin typeface="Arial" charset="0"/>
              </a:defRPr>
            </a:lvl1pPr>
            <a:lvl2pPr marL="742950" indent="-285750">
              <a:defRPr sz="5400" b="1" baseline="-25000">
                <a:solidFill>
                  <a:schemeClr val="tx1"/>
                </a:solidFill>
                <a:latin typeface="Arial" charset="0"/>
              </a:defRPr>
            </a:lvl2pPr>
            <a:lvl3pPr marL="1143000" indent="-228600">
              <a:defRPr sz="5400" b="1" baseline="-25000">
                <a:solidFill>
                  <a:schemeClr val="tx1"/>
                </a:solidFill>
                <a:latin typeface="Arial" charset="0"/>
              </a:defRPr>
            </a:lvl3pPr>
            <a:lvl4pPr marL="1600200" indent="-228600">
              <a:defRPr sz="5400" b="1" baseline="-25000">
                <a:solidFill>
                  <a:schemeClr val="tx1"/>
                </a:solidFill>
                <a:latin typeface="Arial" charset="0"/>
              </a:defRPr>
            </a:lvl4pPr>
            <a:lvl5pPr marL="2057400" indent="-228600">
              <a:defRPr sz="5400" b="1" baseline="-25000">
                <a:solidFill>
                  <a:schemeClr val="tx1"/>
                </a:solidFill>
                <a:latin typeface="Arial" charset="0"/>
              </a:defRPr>
            </a:lvl5pPr>
            <a:lvl6pPr marL="2514600" indent="-228600"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eaLnBrk="0" fontAlgn="base" hangingPunct="0">
              <a:lnSpc>
                <a:spcPct val="110000"/>
              </a:lnSpc>
              <a:spcBef>
                <a:spcPct val="0"/>
              </a:spcBef>
              <a:spcAft>
                <a:spcPct val="0"/>
              </a:spcAft>
              <a:defRPr sz="5400" b="1" baseline="-25000">
                <a:solidFill>
                  <a:schemeClr val="tx1"/>
                </a:solidFill>
                <a:latin typeface="Arial" charset="0"/>
              </a:defRPr>
            </a:lvl9pPr>
          </a:lstStyle>
          <a:p>
            <a:pPr algn="ctr">
              <a:lnSpc>
                <a:spcPct val="90000"/>
              </a:lnSpc>
              <a:defRPr/>
            </a:pPr>
            <a:r>
              <a:rPr lang="en-US" altLang="en-US" sz="1000" b="0" baseline="0" dirty="0">
                <a:solidFill>
                  <a:srgbClr val="000000"/>
                </a:solidFill>
              </a:rPr>
              <a:t>Fluvanna County Planning/Zoning Department</a:t>
            </a:r>
          </a:p>
        </p:txBody>
      </p:sp>
      <p:pic>
        <p:nvPicPr>
          <p:cNvPr id="1031" name="Picture 28" descr="Fluvanna County"/>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6875" y="659130"/>
            <a:ext cx="83486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3"/>
          <p:cNvSpPr>
            <a:spLocks noGrp="1" noChangeArrowheads="1"/>
          </p:cNvSpPr>
          <p:nvPr>
            <p:ph type="title"/>
          </p:nvPr>
        </p:nvSpPr>
        <p:spPr bwMode="auto">
          <a:xfrm>
            <a:off x="525463" y="80010"/>
            <a:ext cx="8069897"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66055779"/>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Lst>
  <p:transition>
    <p:wipe dir="r"/>
  </p:transition>
  <p:txStyles>
    <p:title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p:titleStyle>
    <p:bodyStyle>
      <a:lvl1pPr marL="228600" indent="-228600" algn="l" rtl="0" eaLnBrk="0" fontAlgn="base" hangingPunct="0">
        <a:lnSpc>
          <a:spcPct val="100000"/>
        </a:lnSpc>
        <a:spcBef>
          <a:spcPts val="600"/>
        </a:spcBef>
        <a:spcAft>
          <a:spcPts val="600"/>
        </a:spcAft>
        <a:buClrTx/>
        <a:buChar char="•"/>
        <a:defRPr sz="2400" b="0">
          <a:solidFill>
            <a:schemeClr val="tx1"/>
          </a:solidFill>
          <a:latin typeface="Arial" panose="020B0604020202020204" pitchFamily="34" charset="0"/>
          <a:ea typeface="+mn-ea"/>
          <a:cs typeface="Arial" panose="020B0604020202020204" pitchFamily="34" charset="0"/>
        </a:defRPr>
      </a:lvl1pPr>
      <a:lvl2pPr marL="514350" indent="-225425" algn="l" rtl="0" eaLnBrk="0" fontAlgn="base" hangingPunct="0">
        <a:lnSpc>
          <a:spcPct val="100000"/>
        </a:lnSpc>
        <a:spcBef>
          <a:spcPts val="600"/>
        </a:spcBef>
        <a:spcAft>
          <a:spcPts val="600"/>
        </a:spcAft>
        <a:buClrTx/>
        <a:buSzPct val="120000"/>
        <a:buFont typeface="Arial" charset="0"/>
        <a:buChar char="-"/>
        <a:defRPr sz="2000" b="0">
          <a:solidFill>
            <a:schemeClr val="tx1"/>
          </a:solidFill>
          <a:latin typeface="Arial" panose="020B0604020202020204" pitchFamily="34" charset="0"/>
          <a:cs typeface="Arial" panose="020B0604020202020204" pitchFamily="34" charset="0"/>
        </a:defRPr>
      </a:lvl2pPr>
      <a:lvl3pPr marL="800100" indent="-228600" algn="l" rtl="0" eaLnBrk="0" fontAlgn="base" hangingPunct="0">
        <a:lnSpc>
          <a:spcPct val="100000"/>
        </a:lnSpc>
        <a:spcBef>
          <a:spcPts val="600"/>
        </a:spcBef>
        <a:spcAft>
          <a:spcPts val="600"/>
        </a:spcAft>
        <a:buClrTx/>
        <a:buSzPct val="90000"/>
        <a:buFont typeface="Wingdings" pitchFamily="2" charset="2"/>
        <a:buChar char="w"/>
        <a:defRPr>
          <a:solidFill>
            <a:schemeClr val="tx1"/>
          </a:solidFill>
          <a:latin typeface="Arial" panose="020B0604020202020204" pitchFamily="34" charset="0"/>
          <a:cs typeface="Arial" panose="020B0604020202020204" pitchFamily="34" charset="0"/>
        </a:defRPr>
      </a:lvl3pPr>
      <a:lvl4pPr marL="1028700" indent="-176213" algn="l" rtl="0" eaLnBrk="0" fontAlgn="base" hangingPunct="0">
        <a:lnSpc>
          <a:spcPct val="100000"/>
        </a:lnSpc>
        <a:spcBef>
          <a:spcPts val="600"/>
        </a:spcBef>
        <a:spcAft>
          <a:spcPts val="600"/>
        </a:spcAft>
        <a:buChar char="•"/>
        <a:defRPr sz="1600">
          <a:solidFill>
            <a:schemeClr val="tx1"/>
          </a:solidFill>
          <a:latin typeface="Arial" panose="020B0604020202020204" pitchFamily="34" charset="0"/>
          <a:cs typeface="Arial" panose="020B0604020202020204" pitchFamily="34" charset="0"/>
        </a:defRPr>
      </a:lvl4pPr>
      <a:lvl5pPr marL="1371600" indent="-228600" algn="l" rtl="0" eaLnBrk="0" fontAlgn="base" hangingPunct="0">
        <a:lnSpc>
          <a:spcPct val="100000"/>
        </a:lnSpc>
        <a:spcBef>
          <a:spcPts val="600"/>
        </a:spcBef>
        <a:spcAft>
          <a:spcPts val="600"/>
        </a:spcAft>
        <a:buChar char="»"/>
        <a:defRPr sz="1600">
          <a:solidFill>
            <a:schemeClr val="tx1"/>
          </a:solidFill>
          <a:latin typeface="Arial" panose="020B0604020202020204" pitchFamily="34" charset="0"/>
          <a:cs typeface="Arial" panose="020B0604020202020204" pitchFamily="34" charset="0"/>
        </a:defRPr>
      </a:lvl5pPr>
      <a:lvl6pPr marL="2787650" indent="-271463" algn="l" rtl="0" eaLnBrk="0" fontAlgn="base" hangingPunct="0">
        <a:spcBef>
          <a:spcPct val="20000"/>
        </a:spcBef>
        <a:spcAft>
          <a:spcPct val="0"/>
        </a:spcAft>
        <a:buChar char="»"/>
        <a:defRPr sz="2000">
          <a:solidFill>
            <a:schemeClr val="tx1"/>
          </a:solidFill>
          <a:latin typeface="Times New Roman" pitchFamily="18" charset="0"/>
        </a:defRPr>
      </a:lvl6pPr>
      <a:lvl7pPr marL="3244850" indent="-271463" algn="l" rtl="0" eaLnBrk="0" fontAlgn="base" hangingPunct="0">
        <a:spcBef>
          <a:spcPct val="20000"/>
        </a:spcBef>
        <a:spcAft>
          <a:spcPct val="0"/>
        </a:spcAft>
        <a:buChar char="»"/>
        <a:defRPr sz="2000">
          <a:solidFill>
            <a:schemeClr val="tx1"/>
          </a:solidFill>
          <a:latin typeface="Times New Roman" pitchFamily="18" charset="0"/>
        </a:defRPr>
      </a:lvl7pPr>
      <a:lvl8pPr marL="3702050" indent="-271463" algn="l" rtl="0" eaLnBrk="0" fontAlgn="base" hangingPunct="0">
        <a:spcBef>
          <a:spcPct val="20000"/>
        </a:spcBef>
        <a:spcAft>
          <a:spcPct val="0"/>
        </a:spcAft>
        <a:buChar char="»"/>
        <a:defRPr sz="2000">
          <a:solidFill>
            <a:schemeClr val="tx1"/>
          </a:solidFill>
          <a:latin typeface="Times New Roman" pitchFamily="18" charset="0"/>
        </a:defRPr>
      </a:lvl8pPr>
      <a:lvl9pPr marL="4159250" indent="-271463"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ctrTitle"/>
          </p:nvPr>
        </p:nvSpPr>
        <p:spPr/>
        <p:txBody>
          <a:bodyPr/>
          <a:lstStyle/>
          <a:p>
            <a:r>
              <a:rPr lang="en-US" altLang="en-US" sz="4800" dirty="0"/>
              <a:t>ZMP 24:02 </a:t>
            </a:r>
            <a:br>
              <a:rPr lang="en-US" altLang="en-US" sz="4800" dirty="0"/>
            </a:br>
            <a:r>
              <a:rPr lang="en-US" altLang="en-US" sz="4800" dirty="0"/>
              <a:t>BHL Group LLC, et al</a:t>
            </a:r>
            <a:br>
              <a:rPr lang="en-US" altLang="en-US" sz="4800" dirty="0"/>
            </a:br>
            <a:r>
              <a:rPr lang="en-US" altLang="en-US" sz="4800" dirty="0"/>
              <a:t>Rezoning Request</a:t>
            </a:r>
          </a:p>
        </p:txBody>
      </p:sp>
      <p:sp>
        <p:nvSpPr>
          <p:cNvPr id="4099" name="Rectangle 11"/>
          <p:cNvSpPr>
            <a:spLocks noGrp="1" noChangeArrowheads="1"/>
          </p:cNvSpPr>
          <p:nvPr>
            <p:ph type="subTitle" idx="1"/>
          </p:nvPr>
        </p:nvSpPr>
        <p:spPr>
          <a:xfrm>
            <a:off x="1371600" y="2421924"/>
            <a:ext cx="6400800" cy="2310714"/>
          </a:xfrm>
        </p:spPr>
        <p:txBody>
          <a:bodyPr/>
          <a:lstStyle/>
          <a:p>
            <a:endParaRPr lang="en-US" altLang="en-US" sz="3200" b="1" dirty="0">
              <a:solidFill>
                <a:schemeClr val="bg1"/>
              </a:solidFill>
            </a:endParaRPr>
          </a:p>
          <a:p>
            <a:r>
              <a:rPr lang="en-US" altLang="en-US" sz="3200" b="1" dirty="0">
                <a:solidFill>
                  <a:schemeClr val="bg1"/>
                </a:solidFill>
              </a:rPr>
              <a:t>Tuesday, June 11, 2024</a:t>
            </a:r>
          </a:p>
          <a:p>
            <a:pPr>
              <a:spcAft>
                <a:spcPts val="0"/>
              </a:spcAft>
            </a:pPr>
            <a:r>
              <a:rPr lang="en-US" altLang="en-US" sz="3200" b="1" dirty="0">
                <a:solidFill>
                  <a:schemeClr val="bg1"/>
                </a:solidFill>
              </a:rPr>
              <a:t>Todd Fortune</a:t>
            </a:r>
          </a:p>
          <a:p>
            <a:pPr>
              <a:spcBef>
                <a:spcPts val="0"/>
              </a:spcBef>
              <a:spcAft>
                <a:spcPts val="0"/>
              </a:spcAft>
            </a:pPr>
            <a:r>
              <a:rPr lang="en-US" altLang="en-US" sz="3200" b="1" dirty="0">
                <a:solidFill>
                  <a:schemeClr val="bg1"/>
                </a:solidFill>
              </a:rPr>
              <a:t>Director of Planning</a:t>
            </a:r>
          </a:p>
        </p:txBody>
      </p:sp>
    </p:spTree>
    <p:extLst>
      <p:ext uri="{BB962C8B-B14F-4D97-AF65-F5344CB8AC3E}">
        <p14:creationId xmlns:p14="http://schemas.microsoft.com/office/powerpoint/2010/main" val="157086868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99604" y="2845143"/>
            <a:ext cx="8069897" cy="684371"/>
          </a:xfrm>
        </p:spPr>
        <p:txBody>
          <a:bodyPr/>
          <a:lstStyle/>
          <a:p>
            <a:pPr algn="ctr"/>
            <a:r>
              <a:rPr lang="en-US" altLang="en-US" sz="8000" dirty="0"/>
              <a:t>Public Hearing</a:t>
            </a:r>
            <a:br>
              <a:rPr lang="en-US" altLang="en-US" sz="8000" dirty="0"/>
            </a:br>
            <a:r>
              <a:rPr lang="en-US" altLang="en-US" dirty="0"/>
              <a:t>(with 5 minutes per speaker)</a:t>
            </a:r>
            <a:endParaRPr lang="en-US" altLang="en-US" b="0" dirty="0">
              <a:solidFill>
                <a:srgbClr val="0070C0"/>
              </a:solidFill>
              <a:cs typeface="Calibri" panose="020F0502020204030204" pitchFamily="34" charset="0"/>
            </a:endParaRPr>
          </a:p>
        </p:txBody>
      </p:sp>
      <p:sp>
        <p:nvSpPr>
          <p:cNvPr id="3" name="Rectangle 2"/>
          <p:cNvSpPr txBox="1">
            <a:spLocks noChangeArrowheads="1"/>
          </p:cNvSpPr>
          <p:nvPr/>
        </p:nvSpPr>
        <p:spPr bwMode="auto">
          <a:xfrm>
            <a:off x="268941" y="335016"/>
            <a:ext cx="8326420"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a:lstStyle>
          <a:p>
            <a:r>
              <a:rPr lang="en-US" altLang="en-US" kern="0" baseline="0" dirty="0"/>
              <a:t>ZMP 24:02 BHL Group Rezoning Request</a:t>
            </a:r>
            <a:r>
              <a:rPr lang="en-US" dirty="0"/>
              <a:t> </a:t>
            </a:r>
            <a:endParaRPr lang="en-US" altLang="en-US" kern="0" baseline="0" dirty="0"/>
          </a:p>
          <a:p>
            <a:endParaRPr lang="en-US" altLang="en-US" kern="0" baseline="0" dirty="0"/>
          </a:p>
        </p:txBody>
      </p:sp>
    </p:spTree>
    <p:extLst>
      <p:ext uri="{BB962C8B-B14F-4D97-AF65-F5344CB8AC3E}">
        <p14:creationId xmlns:p14="http://schemas.microsoft.com/office/powerpoint/2010/main" val="49871278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99604" y="2165520"/>
            <a:ext cx="8069897" cy="684371"/>
          </a:xfrm>
        </p:spPr>
        <p:txBody>
          <a:bodyPr/>
          <a:lstStyle/>
          <a:p>
            <a:pPr algn="ctr"/>
            <a:r>
              <a:rPr lang="en-US" altLang="en-US" sz="8000" dirty="0"/>
              <a:t/>
            </a:r>
            <a:br>
              <a:rPr lang="en-US" altLang="en-US" sz="8000" dirty="0"/>
            </a:br>
            <a:r>
              <a:rPr lang="en-US" altLang="en-US" sz="8000" dirty="0"/>
              <a:t>Planning Commissioners Discussion</a:t>
            </a:r>
            <a:endParaRPr lang="en-US" altLang="en-US" sz="3600" dirty="0"/>
          </a:p>
        </p:txBody>
      </p:sp>
      <p:sp>
        <p:nvSpPr>
          <p:cNvPr id="3" name="Rectangle 2"/>
          <p:cNvSpPr txBox="1">
            <a:spLocks noChangeArrowheads="1"/>
          </p:cNvSpPr>
          <p:nvPr/>
        </p:nvSpPr>
        <p:spPr bwMode="auto">
          <a:xfrm>
            <a:off x="276626" y="232396"/>
            <a:ext cx="8318736"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a:lstStyle>
          <a:p>
            <a:r>
              <a:rPr lang="en-US" altLang="en-US" kern="0" baseline="0" dirty="0"/>
              <a:t>ZMP 24:02 BHL Group Rezoning Request</a:t>
            </a:r>
            <a:r>
              <a:rPr lang="en-US" dirty="0"/>
              <a:t> </a:t>
            </a:r>
            <a:endParaRPr lang="en-US" altLang="en-US" kern="0" baseline="0" dirty="0"/>
          </a:p>
        </p:txBody>
      </p:sp>
    </p:spTree>
    <p:extLst>
      <p:ext uri="{BB962C8B-B14F-4D97-AF65-F5344CB8AC3E}">
        <p14:creationId xmlns:p14="http://schemas.microsoft.com/office/powerpoint/2010/main" val="48776214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05" y="114300"/>
            <a:ext cx="7399724" cy="684371"/>
          </a:xfrm>
        </p:spPr>
        <p:txBody>
          <a:bodyPr/>
          <a:lstStyle/>
          <a:p>
            <a:r>
              <a:rPr lang="en-US" dirty="0"/>
              <a:t>   ZMP 24:02 Planning Commission Motion</a:t>
            </a:r>
          </a:p>
        </p:txBody>
      </p:sp>
      <p:sp>
        <p:nvSpPr>
          <p:cNvPr id="3" name="Content Placeholder 2"/>
          <p:cNvSpPr>
            <a:spLocks noGrp="1"/>
          </p:cNvSpPr>
          <p:nvPr>
            <p:ph idx="1"/>
          </p:nvPr>
        </p:nvSpPr>
        <p:spPr>
          <a:xfrm>
            <a:off x="403412" y="1011115"/>
            <a:ext cx="8435788" cy="5193616"/>
          </a:xfrm>
        </p:spPr>
        <p:txBody>
          <a:bodyPr/>
          <a:lstStyle/>
          <a:p>
            <a:pPr marL="0" indent="0">
              <a:buNone/>
            </a:pPr>
            <a:r>
              <a:rPr lang="en-US" sz="3200" b="1" dirty="0"/>
              <a:t>I move that the Planning Commission recommends (approval / denial / deferral) of ZMP 24:02, a request to amend the Fluvanna County Zoning map to rezone 4.125 acres of Tax Map 5 Section A Parcel 22 from A-1, Agricultural, General to I-1, Industrial, Limited subject to the revised proffers dated June 5</a:t>
            </a:r>
            <a:r>
              <a:rPr lang="en-US" sz="3200" b="1"/>
              <a:t>, </a:t>
            </a:r>
            <a:r>
              <a:rPr lang="en-US" sz="3200" b="1" smtClean="0"/>
              <a:t>2024</a:t>
            </a:r>
            <a:r>
              <a:rPr lang="en-US" sz="3200" b="1" dirty="0"/>
              <a:t>.</a:t>
            </a:r>
          </a:p>
        </p:txBody>
      </p:sp>
    </p:spTree>
    <p:extLst>
      <p:ext uri="{BB962C8B-B14F-4D97-AF65-F5344CB8AC3E}">
        <p14:creationId xmlns:p14="http://schemas.microsoft.com/office/powerpoint/2010/main" val="387284174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13" y="137352"/>
            <a:ext cx="7371649" cy="684371"/>
          </a:xfrm>
        </p:spPr>
        <p:txBody>
          <a:bodyPr/>
          <a:lstStyle/>
          <a:p>
            <a:r>
              <a:rPr lang="en-US" dirty="0"/>
              <a:t> ZMP 24:02 BHL Group Rezoning Request</a:t>
            </a:r>
            <a:endParaRPr lang="en-US" sz="2800" dirty="0"/>
          </a:p>
        </p:txBody>
      </p:sp>
      <p:sp>
        <p:nvSpPr>
          <p:cNvPr id="3" name="Content Placeholder 2"/>
          <p:cNvSpPr>
            <a:spLocks noGrp="1"/>
          </p:cNvSpPr>
          <p:nvPr>
            <p:ph idx="1"/>
          </p:nvPr>
        </p:nvSpPr>
        <p:spPr/>
        <p:txBody>
          <a:bodyPr/>
          <a:lstStyle/>
          <a:p>
            <a:pPr marL="0" indent="0">
              <a:buNone/>
            </a:pPr>
            <a:r>
              <a:rPr lang="en-US" b="1" dirty="0"/>
              <a:t>ZMP 24:02</a:t>
            </a:r>
          </a:p>
          <a:p>
            <a:pPr marL="0" indent="0">
              <a:buNone/>
            </a:pPr>
            <a:r>
              <a:rPr lang="en-US" b="1" dirty="0"/>
              <a:t>BHL Group LLC, et al</a:t>
            </a:r>
          </a:p>
          <a:p>
            <a:pPr marL="0" indent="0">
              <a:buNone/>
            </a:pPr>
            <a:r>
              <a:rPr lang="en-US" b="1" dirty="0"/>
              <a:t>A request to amend the Fluvanna County Zoning Map to rezone 4.125 acres of Tax Map 5 Section A Parcel 22 from A-1, Agricultural, General to I-1, Industrial, Limited. The property is located on </a:t>
            </a:r>
            <a:r>
              <a:rPr lang="en-US" b="1"/>
              <a:t>Better </a:t>
            </a:r>
            <a:r>
              <a:rPr lang="en-US" b="1" smtClean="0"/>
              <a:t>Living </a:t>
            </a:r>
            <a:r>
              <a:rPr lang="en-US" b="1" dirty="0"/>
              <a:t>Drive and is in the Zion Crossroads Community Planning Area and the Columbia Election District.</a:t>
            </a:r>
          </a:p>
        </p:txBody>
      </p:sp>
    </p:spTree>
    <p:extLst>
      <p:ext uri="{BB962C8B-B14F-4D97-AF65-F5344CB8AC3E}">
        <p14:creationId xmlns:p14="http://schemas.microsoft.com/office/powerpoint/2010/main" val="411995877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85" y="114300"/>
            <a:ext cx="8469430" cy="684371"/>
          </a:xfrm>
        </p:spPr>
        <p:txBody>
          <a:bodyPr/>
          <a:lstStyle/>
          <a:p>
            <a:r>
              <a:rPr lang="en-US" dirty="0"/>
              <a:t>        BHL Group LLC Site Location</a:t>
            </a:r>
          </a:p>
        </p:txBody>
      </p:sp>
      <p:sp>
        <p:nvSpPr>
          <p:cNvPr id="3" name="5-Point Star 2"/>
          <p:cNvSpPr/>
          <p:nvPr/>
        </p:nvSpPr>
        <p:spPr bwMode="auto">
          <a:xfrm>
            <a:off x="3006969" y="2171700"/>
            <a:ext cx="914400" cy="914400"/>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dirty="0">
              <a:ln>
                <a:noFill/>
              </a:ln>
              <a:solidFill>
                <a:schemeClr val="tx1"/>
              </a:solidFill>
              <a:effectLst/>
              <a:latin typeface="Arial" charset="0"/>
            </a:endParaRPr>
          </a:p>
        </p:txBody>
      </p:sp>
      <p:sp>
        <p:nvSpPr>
          <p:cNvPr id="4" name="5-Point Star 3"/>
          <p:cNvSpPr/>
          <p:nvPr/>
        </p:nvSpPr>
        <p:spPr bwMode="auto">
          <a:xfrm>
            <a:off x="334108" y="1978269"/>
            <a:ext cx="914400" cy="914400"/>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dirty="0">
              <a:ln>
                <a:noFill/>
              </a:ln>
              <a:solidFill>
                <a:schemeClr val="tx1"/>
              </a:solidFill>
              <a:effectLst/>
              <a:latin typeface="Arial" charset="0"/>
            </a:endParaRPr>
          </a:p>
        </p:txBody>
      </p:sp>
      <p:sp>
        <p:nvSpPr>
          <p:cNvPr id="6" name="5-Point Star 5"/>
          <p:cNvSpPr/>
          <p:nvPr/>
        </p:nvSpPr>
        <p:spPr bwMode="auto">
          <a:xfrm>
            <a:off x="3464169" y="3305908"/>
            <a:ext cx="175846" cy="263769"/>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dirty="0">
              <a:ln>
                <a:noFill/>
              </a:ln>
              <a:solidFill>
                <a:schemeClr val="tx1"/>
              </a:solidFill>
              <a:effectLst/>
              <a:latin typeface="Arial"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956" b="97969" l="2511" r="97052"/>
                    </a14:imgEffect>
                  </a14:imgLayer>
                </a14:imgProps>
              </a:ext>
            </a:extLst>
          </a:blip>
          <a:stretch>
            <a:fillRect/>
          </a:stretch>
        </p:blipFill>
        <p:spPr>
          <a:xfrm>
            <a:off x="1493642" y="972093"/>
            <a:ext cx="6133537" cy="5604552"/>
          </a:xfrm>
          <a:prstGeom prst="rect">
            <a:avLst/>
          </a:prstGeom>
          <a:effectLst>
            <a:outerShdw blurRad="76200" dir="18900000" sy="23000" kx="-1200000" algn="bl" rotWithShape="0">
              <a:prstClr val="black">
                <a:alpha val="20000"/>
              </a:prstClr>
            </a:outerShdw>
          </a:effectLst>
        </p:spPr>
      </p:pic>
      <p:sp>
        <p:nvSpPr>
          <p:cNvPr id="9" name="5-Point Star 8"/>
          <p:cNvSpPr/>
          <p:nvPr/>
        </p:nvSpPr>
        <p:spPr bwMode="auto">
          <a:xfrm>
            <a:off x="4984031" y="1565115"/>
            <a:ext cx="211015" cy="167634"/>
          </a:xfrm>
          <a:prstGeom prst="star5">
            <a:avLst/>
          </a:prstGeom>
          <a:solidFill>
            <a:srgbClr val="FF0000"/>
          </a:solidFill>
          <a:ln>
            <a:noFill/>
          </a:ln>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dirty="0">
              <a:ln>
                <a:noFill/>
              </a:ln>
              <a:solidFill>
                <a:schemeClr val="tx1"/>
              </a:solidFill>
              <a:effectLst/>
              <a:latin typeface="Arial" charset="0"/>
            </a:endParaRPr>
          </a:p>
        </p:txBody>
      </p:sp>
    </p:spTree>
    <p:extLst>
      <p:ext uri="{BB962C8B-B14F-4D97-AF65-F5344CB8AC3E}">
        <p14:creationId xmlns:p14="http://schemas.microsoft.com/office/powerpoint/2010/main" val="227709488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BHL Group Parcel Map</a:t>
            </a:r>
          </a:p>
        </p:txBody>
      </p:sp>
      <p:pic>
        <p:nvPicPr>
          <p:cNvPr id="4" name="Picture 3">
            <a:extLst>
              <a:ext uri="{FF2B5EF4-FFF2-40B4-BE49-F238E27FC236}">
                <a16:creationId xmlns:a16="http://schemas.microsoft.com/office/drawing/2014/main" id="{C8680791-EEBE-4B0E-8B8B-55F8086ED3DA}"/>
              </a:ext>
            </a:extLst>
          </p:cNvPr>
          <p:cNvPicPr>
            <a:picLocks noChangeAspect="1"/>
          </p:cNvPicPr>
          <p:nvPr/>
        </p:nvPicPr>
        <p:blipFill>
          <a:blip r:embed="rId2"/>
          <a:stretch>
            <a:fillRect/>
          </a:stretch>
        </p:blipFill>
        <p:spPr>
          <a:xfrm>
            <a:off x="975951" y="1048870"/>
            <a:ext cx="7164002" cy="5468059"/>
          </a:xfrm>
          <a:prstGeom prst="rect">
            <a:avLst/>
          </a:prstGeom>
        </p:spPr>
      </p:pic>
    </p:spTree>
    <p:extLst>
      <p:ext uri="{BB962C8B-B14F-4D97-AF65-F5344CB8AC3E}">
        <p14:creationId xmlns:p14="http://schemas.microsoft.com/office/powerpoint/2010/main" val="359127277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a:xfrm>
            <a:off x="525463" y="114300"/>
            <a:ext cx="8215125" cy="684371"/>
          </a:xfrm>
        </p:spPr>
        <p:txBody>
          <a:bodyPr/>
          <a:lstStyle/>
          <a:p>
            <a:r>
              <a:rPr lang="en-US" dirty="0"/>
              <a:t> BHL Group LLC Rezoning Request - Background</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p:txBody>
          <a:bodyPr/>
          <a:lstStyle/>
          <a:p>
            <a:pPr lvl="0"/>
            <a:r>
              <a:rPr lang="en-US" sz="2000" b="1" dirty="0"/>
              <a:t>Property located in the Zion Crossroads Industrial Park.</a:t>
            </a:r>
          </a:p>
          <a:p>
            <a:pPr lvl="0"/>
            <a:r>
              <a:rPr lang="en-US" sz="2000" b="1" dirty="0"/>
              <a:t>Property currently zoned A-1, Agricultural, General.</a:t>
            </a:r>
          </a:p>
          <a:p>
            <a:pPr lvl="0"/>
            <a:r>
              <a:rPr lang="en-US" sz="2000" b="1" dirty="0"/>
              <a:t>All surrounding properties are zoned I-1, Industrial, Limited.</a:t>
            </a:r>
          </a:p>
          <a:p>
            <a:pPr lvl="0"/>
            <a:r>
              <a:rPr lang="en-US" sz="2000" b="1" dirty="0"/>
              <a:t>The owners had requested a Boundary Line Adjustment (BLA) for the parcel in question. The BLA is needed to provide for road access. Currently, only one corner of the lot touches the road. The BLA would allow for adequate road frontage. </a:t>
            </a:r>
          </a:p>
          <a:p>
            <a:pPr lvl="0"/>
            <a:r>
              <a:rPr lang="en-US" sz="2000" b="1" dirty="0"/>
              <a:t>Since this parcel is zoned differently from surrounding parcels, a BLA is not currently allowed.  The rezoning is necessary to allow for the BLA.</a:t>
            </a:r>
          </a:p>
        </p:txBody>
      </p:sp>
    </p:spTree>
    <p:extLst>
      <p:ext uri="{BB962C8B-B14F-4D97-AF65-F5344CB8AC3E}">
        <p14:creationId xmlns:p14="http://schemas.microsoft.com/office/powerpoint/2010/main" val="99405995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48EC-198F-4972-87B6-7C0DDAE52485}"/>
              </a:ext>
            </a:extLst>
          </p:cNvPr>
          <p:cNvSpPr>
            <a:spLocks noGrp="1"/>
          </p:cNvSpPr>
          <p:nvPr>
            <p:ph type="title"/>
          </p:nvPr>
        </p:nvSpPr>
        <p:spPr/>
        <p:txBody>
          <a:bodyPr/>
          <a:lstStyle/>
          <a:p>
            <a:r>
              <a:rPr lang="en-US" sz="2800" dirty="0"/>
              <a:t>BHL Group  Proffer – Signed Statement</a:t>
            </a:r>
          </a:p>
        </p:txBody>
      </p:sp>
      <p:pic>
        <p:nvPicPr>
          <p:cNvPr id="7" name="Content Placeholder 6">
            <a:extLst>
              <a:ext uri="{FF2B5EF4-FFF2-40B4-BE49-F238E27FC236}">
                <a16:creationId xmlns:a16="http://schemas.microsoft.com/office/drawing/2014/main" id="{F319C3D0-0755-44C1-90A7-E4A84BAB68C2}"/>
              </a:ext>
            </a:extLst>
          </p:cNvPr>
          <p:cNvPicPr>
            <a:picLocks noGrp="1" noChangeAspect="1"/>
          </p:cNvPicPr>
          <p:nvPr>
            <p:ph idx="1"/>
          </p:nvPr>
        </p:nvPicPr>
        <p:blipFill rotWithShape="1">
          <a:blip r:embed="rId2"/>
          <a:srcRect l="2726" r="2680"/>
          <a:stretch/>
        </p:blipFill>
        <p:spPr>
          <a:xfrm>
            <a:off x="525463" y="1175917"/>
            <a:ext cx="3747248" cy="4612255"/>
          </a:xfrm>
          <a:prstGeom prst="rect">
            <a:avLst/>
          </a:prstGeom>
          <a:ln>
            <a:solidFill>
              <a:schemeClr val="tx1"/>
            </a:solidFill>
          </a:ln>
        </p:spPr>
      </p:pic>
      <p:pic>
        <p:nvPicPr>
          <p:cNvPr id="8" name="Picture 7">
            <a:extLst>
              <a:ext uri="{FF2B5EF4-FFF2-40B4-BE49-F238E27FC236}">
                <a16:creationId xmlns:a16="http://schemas.microsoft.com/office/drawing/2014/main" id="{31751ABF-3B45-4DBD-A26A-10B2C001BA2B}"/>
              </a:ext>
            </a:extLst>
          </p:cNvPr>
          <p:cNvPicPr>
            <a:picLocks noChangeAspect="1"/>
          </p:cNvPicPr>
          <p:nvPr/>
        </p:nvPicPr>
        <p:blipFill rotWithShape="1">
          <a:blip r:embed="rId3"/>
          <a:srcRect l="2428" t="1519" b="3216"/>
          <a:stretch/>
        </p:blipFill>
        <p:spPr>
          <a:xfrm>
            <a:off x="4563035" y="1175916"/>
            <a:ext cx="3756213" cy="4608354"/>
          </a:xfrm>
          <a:prstGeom prst="rect">
            <a:avLst/>
          </a:prstGeom>
          <a:ln>
            <a:solidFill>
              <a:schemeClr val="tx1"/>
            </a:solidFill>
          </a:ln>
        </p:spPr>
      </p:pic>
    </p:spTree>
    <p:extLst>
      <p:ext uri="{BB962C8B-B14F-4D97-AF65-F5344CB8AC3E}">
        <p14:creationId xmlns:p14="http://schemas.microsoft.com/office/powerpoint/2010/main" val="323645392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D468-38FB-4143-BCDB-5A9C2564E3AB}"/>
              </a:ext>
            </a:extLst>
          </p:cNvPr>
          <p:cNvSpPr>
            <a:spLocks noGrp="1"/>
          </p:cNvSpPr>
          <p:nvPr>
            <p:ph type="title"/>
          </p:nvPr>
        </p:nvSpPr>
        <p:spPr>
          <a:xfrm>
            <a:off x="525463" y="260914"/>
            <a:ext cx="8295809" cy="684371"/>
          </a:xfrm>
        </p:spPr>
        <p:txBody>
          <a:bodyPr/>
          <a:lstStyle/>
          <a:p>
            <a:r>
              <a:rPr lang="en-US" sz="2800" dirty="0"/>
              <a:t>BHL Group LLC Rezoning Request – Background (cont.)</a:t>
            </a:r>
          </a:p>
        </p:txBody>
      </p:sp>
      <p:sp>
        <p:nvSpPr>
          <p:cNvPr id="3" name="Content Placeholder 2">
            <a:extLst>
              <a:ext uri="{FF2B5EF4-FFF2-40B4-BE49-F238E27FC236}">
                <a16:creationId xmlns:a16="http://schemas.microsoft.com/office/drawing/2014/main" id="{D77925E7-B3C1-41D1-998B-9360CE5B7ACE}"/>
              </a:ext>
            </a:extLst>
          </p:cNvPr>
          <p:cNvSpPr>
            <a:spLocks noGrp="1"/>
          </p:cNvSpPr>
          <p:nvPr>
            <p:ph idx="1"/>
          </p:nvPr>
        </p:nvSpPr>
        <p:spPr/>
        <p:txBody>
          <a:bodyPr/>
          <a:lstStyle/>
          <a:p>
            <a:r>
              <a:rPr lang="en-US" sz="2000" b="1" dirty="0"/>
              <a:t>The Technical Review Committee has reviewed this request. None of the Committee members expressed any concerns over the rezoning. A few of the committee members noted that when the property is developed, some coordination will be needed with various departments/agencies:</a:t>
            </a:r>
          </a:p>
          <a:p>
            <a:pPr lvl="1"/>
            <a:r>
              <a:rPr lang="en-US" sz="1600" b="1" dirty="0"/>
              <a:t>Fluvanna County Public Utilities: Advised that if/when the owner has something built on the property, there may need to be a discussion about utility hookups.</a:t>
            </a:r>
            <a:endParaRPr lang="en-US" dirty="0">
              <a:effectLst>
                <a:outerShdw blurRad="50800" dist="38100" algn="tr" rotWithShape="0">
                  <a:prstClr val="black">
                    <a:alpha val="40000"/>
                  </a:prstClr>
                </a:outerShdw>
              </a:effectLst>
            </a:endParaRPr>
          </a:p>
          <a:p>
            <a:pPr lvl="1"/>
            <a:r>
              <a:rPr lang="en-US" sz="1600" b="1" dirty="0"/>
              <a:t>Fluvanna County Building official: Advised that if/when the owner has something built on the property, permits will need to be addressed at that time. </a:t>
            </a:r>
            <a:endParaRPr lang="en-US" dirty="0">
              <a:effectLst>
                <a:outerShdw blurRad="50800" dist="38100" algn="tr" rotWithShape="0">
                  <a:prstClr val="black">
                    <a:alpha val="40000"/>
                  </a:prstClr>
                </a:outerShdw>
              </a:effectLst>
            </a:endParaRPr>
          </a:p>
          <a:p>
            <a:pPr lvl="1"/>
            <a:r>
              <a:rPr lang="en-US" sz="1600" b="1" dirty="0"/>
              <a:t>Virginia Department of Health: The only issues they would have pertain to water/sewer hookups if/when the property is developed. </a:t>
            </a:r>
            <a:endParaRPr lang="en-US" dirty="0">
              <a:effectLst>
                <a:outerShdw blurRad="50800" dist="38100" algn="tr" rotWithShape="0">
                  <a:prstClr val="black">
                    <a:alpha val="40000"/>
                  </a:prstClr>
                </a:outerShdw>
              </a:effectLst>
            </a:endParaRPr>
          </a:p>
          <a:p>
            <a:pPr lvl="1"/>
            <a:r>
              <a:rPr lang="en-US" sz="1600" b="1" dirty="0"/>
              <a:t>VDOT: When a site plan is submitted for development of the property, make sure the plans meet all applicable VDOT requirements. </a:t>
            </a:r>
            <a:endParaRPr lang="en-US" sz="1600" b="1" dirty="0">
              <a:effectLst>
                <a:outerShdw blurRad="50800" dist="38100" algn="tr" rotWithShape="0">
                  <a:prstClr val="black">
                    <a:alpha val="40000"/>
                  </a:prstClr>
                </a:outerShdw>
              </a:effectLst>
            </a:endParaRPr>
          </a:p>
          <a:p>
            <a:endParaRPr lang="en-US" sz="2000" b="1" dirty="0"/>
          </a:p>
          <a:p>
            <a:endParaRPr lang="en-US" sz="2000" b="1" dirty="0"/>
          </a:p>
          <a:p>
            <a:endParaRPr lang="en-US" dirty="0"/>
          </a:p>
        </p:txBody>
      </p:sp>
    </p:spTree>
    <p:extLst>
      <p:ext uri="{BB962C8B-B14F-4D97-AF65-F5344CB8AC3E}">
        <p14:creationId xmlns:p14="http://schemas.microsoft.com/office/powerpoint/2010/main" val="58360569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9D8A-3F64-4670-821F-82DEA0BCEEF9}"/>
              </a:ext>
            </a:extLst>
          </p:cNvPr>
          <p:cNvSpPr>
            <a:spLocks noGrp="1"/>
          </p:cNvSpPr>
          <p:nvPr>
            <p:ph type="title"/>
          </p:nvPr>
        </p:nvSpPr>
        <p:spPr/>
        <p:txBody>
          <a:bodyPr/>
          <a:lstStyle/>
          <a:p>
            <a:r>
              <a:rPr lang="en-US" dirty="0"/>
              <a:t>Compliance with Comprehensive Plan</a:t>
            </a:r>
          </a:p>
        </p:txBody>
      </p:sp>
      <p:sp>
        <p:nvSpPr>
          <p:cNvPr id="3" name="Content Placeholder 2">
            <a:extLst>
              <a:ext uri="{FF2B5EF4-FFF2-40B4-BE49-F238E27FC236}">
                <a16:creationId xmlns:a16="http://schemas.microsoft.com/office/drawing/2014/main" id="{A8ACF23B-3A28-446D-A56D-52E2CA2DA6F7}"/>
              </a:ext>
            </a:extLst>
          </p:cNvPr>
          <p:cNvSpPr>
            <a:spLocks noGrp="1"/>
          </p:cNvSpPr>
          <p:nvPr>
            <p:ph idx="1"/>
          </p:nvPr>
        </p:nvSpPr>
        <p:spPr/>
        <p:txBody>
          <a:bodyPr/>
          <a:lstStyle/>
          <a:p>
            <a:r>
              <a:rPr lang="en-US" sz="2800" b="1" dirty="0"/>
              <a:t>The subject property is located in the Zion Crossroads Community Planning Area. This area is envisioned to be the most intensely developed part of the county, consisting of regional mixed-use, regional employment, and neighborhood mixed-use developments. This area is the county’s primary regional economic development area and is targeted as a regional employment center with primarily mixed-use, mixed-income development. </a:t>
            </a:r>
          </a:p>
        </p:txBody>
      </p:sp>
    </p:spTree>
    <p:extLst>
      <p:ext uri="{BB962C8B-B14F-4D97-AF65-F5344CB8AC3E}">
        <p14:creationId xmlns:p14="http://schemas.microsoft.com/office/powerpoint/2010/main" val="384269820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99604" y="2165520"/>
            <a:ext cx="8069897" cy="684371"/>
          </a:xfrm>
        </p:spPr>
        <p:txBody>
          <a:bodyPr/>
          <a:lstStyle/>
          <a:p>
            <a:pPr algn="ctr"/>
            <a:r>
              <a:rPr lang="en-US" altLang="en-US" sz="8000" dirty="0"/>
              <a:t/>
            </a:r>
            <a:br>
              <a:rPr lang="en-US" altLang="en-US" sz="8000" dirty="0"/>
            </a:br>
            <a:r>
              <a:rPr lang="en-US" altLang="en-US" sz="8000" dirty="0"/>
              <a:t>Applicant Presentation</a:t>
            </a:r>
          </a:p>
        </p:txBody>
      </p:sp>
      <p:sp>
        <p:nvSpPr>
          <p:cNvPr id="3" name="Rectangle 2"/>
          <p:cNvSpPr txBox="1">
            <a:spLocks noChangeArrowheads="1"/>
          </p:cNvSpPr>
          <p:nvPr/>
        </p:nvSpPr>
        <p:spPr bwMode="auto">
          <a:xfrm>
            <a:off x="368835" y="224712"/>
            <a:ext cx="8226526"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a:lstStyle>
          <a:p>
            <a:r>
              <a:rPr lang="en-US" altLang="en-US" kern="0" baseline="0" dirty="0"/>
              <a:t>ZMP 24:02 BHL Group Rezoning Request</a:t>
            </a:r>
            <a:r>
              <a:rPr lang="en-US" dirty="0"/>
              <a:t> </a:t>
            </a:r>
            <a:endParaRPr lang="en-US" altLang="en-US" kern="0" baseline="0" dirty="0"/>
          </a:p>
        </p:txBody>
      </p:sp>
    </p:spTree>
    <p:extLst>
      <p:ext uri="{BB962C8B-B14F-4D97-AF65-F5344CB8AC3E}">
        <p14:creationId xmlns:p14="http://schemas.microsoft.com/office/powerpoint/2010/main" val="3976968876"/>
      </p:ext>
    </p:extLst>
  </p:cSld>
  <p:clrMapOvr>
    <a:masterClrMapping/>
  </p:clrMapOvr>
  <p:transition>
    <p:wipe dir="r"/>
  </p:transition>
</p:sld>
</file>

<file path=ppt/theme/theme1.xml><?xml version="1.0" encoding="utf-8"?>
<a:theme xmlns:a="http://schemas.openxmlformats.org/drawingml/2006/main" name="1_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12493</TotalTime>
  <Pages>5</Pages>
  <Words>550</Words>
  <Application>Microsoft Office PowerPoint</Application>
  <PresentationFormat>On-screen Show (4:3)</PresentationFormat>
  <Paragraphs>35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Lucida Bright</vt:lpstr>
      <vt:lpstr>Times New Roman</vt:lpstr>
      <vt:lpstr>Wingdings</vt:lpstr>
      <vt:lpstr>1_Default Design</vt:lpstr>
      <vt:lpstr>ZMP 24:02  BHL Group LLC, et al Rezoning Request</vt:lpstr>
      <vt:lpstr> ZMP 24:02 BHL Group Rezoning Request</vt:lpstr>
      <vt:lpstr>        BHL Group LLC Site Location</vt:lpstr>
      <vt:lpstr>BHL Group Parcel Map</vt:lpstr>
      <vt:lpstr> BHL Group LLC Rezoning Request - Background</vt:lpstr>
      <vt:lpstr>BHL Group  Proffer – Signed Statement</vt:lpstr>
      <vt:lpstr>BHL Group LLC Rezoning Request – Background (cont.)</vt:lpstr>
      <vt:lpstr>Compliance with Comprehensive Plan</vt:lpstr>
      <vt:lpstr> Applicant Presentation</vt:lpstr>
      <vt:lpstr>Public Hearing (with 5 minutes per speaker)</vt:lpstr>
      <vt:lpstr> Planning Commissioners Discussion</vt:lpstr>
      <vt:lpstr>   ZMP 24:02 Planning Commission Motion</vt:lpstr>
    </vt:vector>
  </TitlesOfParts>
  <Company>Honeywell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.ppt template</dc:subject>
  <dc:creator>dbottig</dc:creator>
  <cp:keywords>on screen power point template/Honeywell</cp:keywords>
  <dc:description>Honeywell approved template with minimum user hints and tips</dc:description>
  <cp:lastModifiedBy>Kayla Polychrones</cp:lastModifiedBy>
  <cp:revision>581</cp:revision>
  <cp:lastPrinted>2024-05-07T15:20:37Z</cp:lastPrinted>
  <dcterms:created xsi:type="dcterms:W3CDTF">2003-04-18T00:36:36Z</dcterms:created>
  <dcterms:modified xsi:type="dcterms:W3CDTF">2024-06-13T19:12:04Z</dcterms:modified>
</cp:coreProperties>
</file>