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51" r:id="rId1"/>
  </p:sldMasterIdLst>
  <p:notesMasterIdLst>
    <p:notesMasterId r:id="rId15"/>
  </p:notesMasterIdLst>
  <p:handoutMasterIdLst>
    <p:handoutMasterId r:id="rId16"/>
  </p:handoutMasterIdLst>
  <p:sldIdLst>
    <p:sldId id="372" r:id="rId2"/>
    <p:sldId id="448" r:id="rId3"/>
    <p:sldId id="447" r:id="rId4"/>
    <p:sldId id="462" r:id="rId5"/>
    <p:sldId id="468" r:id="rId6"/>
    <p:sldId id="460" r:id="rId7"/>
    <p:sldId id="463" r:id="rId8"/>
    <p:sldId id="464" r:id="rId9"/>
    <p:sldId id="465" r:id="rId10"/>
    <p:sldId id="466" r:id="rId11"/>
    <p:sldId id="467" r:id="rId12"/>
    <p:sldId id="452" r:id="rId13"/>
    <p:sldId id="451" r:id="rId14"/>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1pPr>
    <a:lvl2pPr marL="4572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2pPr>
    <a:lvl3pPr marL="9144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3pPr>
    <a:lvl4pPr marL="13716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4pPr>
    <a:lvl5pPr marL="18288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5pPr>
    <a:lvl6pPr marL="2286000" algn="l" defTabSz="914400" rtl="0" eaLnBrk="1" latinLnBrk="0" hangingPunct="1">
      <a:defRPr sz="5400" b="1" kern="1200" baseline="-25000">
        <a:solidFill>
          <a:schemeClr val="tx1"/>
        </a:solidFill>
        <a:latin typeface="Arial" charset="0"/>
        <a:ea typeface="+mn-ea"/>
        <a:cs typeface="+mn-cs"/>
      </a:defRPr>
    </a:lvl6pPr>
    <a:lvl7pPr marL="2743200" algn="l" defTabSz="914400" rtl="0" eaLnBrk="1" latinLnBrk="0" hangingPunct="1">
      <a:defRPr sz="5400" b="1" kern="1200" baseline="-25000">
        <a:solidFill>
          <a:schemeClr val="tx1"/>
        </a:solidFill>
        <a:latin typeface="Arial" charset="0"/>
        <a:ea typeface="+mn-ea"/>
        <a:cs typeface="+mn-cs"/>
      </a:defRPr>
    </a:lvl7pPr>
    <a:lvl8pPr marL="3200400" algn="l" defTabSz="914400" rtl="0" eaLnBrk="1" latinLnBrk="0" hangingPunct="1">
      <a:defRPr sz="5400" b="1" kern="1200" baseline="-25000">
        <a:solidFill>
          <a:schemeClr val="tx1"/>
        </a:solidFill>
        <a:latin typeface="Arial" charset="0"/>
        <a:ea typeface="+mn-ea"/>
        <a:cs typeface="+mn-cs"/>
      </a:defRPr>
    </a:lvl8pPr>
    <a:lvl9pPr marL="3657600" algn="l" defTabSz="914400" rtl="0" eaLnBrk="1" latinLnBrk="0" hangingPunct="1">
      <a:defRPr sz="5400" b="1" kern="1200" baseline="-250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317023"/>
    <a:srgbClr val="FF6600"/>
    <a:srgbClr val="0053A5"/>
    <a:srgbClr val="51DC00"/>
    <a:srgbClr val="414141"/>
    <a:srgbClr val="616A74"/>
    <a:srgbClr val="DC241F"/>
    <a:srgbClr val="C38E6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4660"/>
  </p:normalViewPr>
  <p:slideViewPr>
    <p:cSldViewPr snapToGrid="0">
      <p:cViewPr varScale="1">
        <p:scale>
          <a:sx n="107" d="100"/>
          <a:sy n="107" d="100"/>
        </p:scale>
        <p:origin x="1716" y="114"/>
      </p:cViewPr>
      <p:guideLst>
        <p:guide orient="horz" pos="2161"/>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7" d="100"/>
          <a:sy n="77" d="100"/>
        </p:scale>
        <p:origin x="3714" y="11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117777" y="8797614"/>
            <a:ext cx="719244" cy="242889"/>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08" tIns="44957" rIns="88308" bIns="44957">
            <a:spAutoFit/>
          </a:bodyPr>
          <a:lstStyle>
            <a:lvl1pPr defTabSz="871538">
              <a:defRPr sz="5400" b="1" baseline="-25000">
                <a:solidFill>
                  <a:schemeClr val="tx1"/>
                </a:solidFill>
                <a:latin typeface="Arial" charset="0"/>
              </a:defRPr>
            </a:lvl1pPr>
            <a:lvl2pPr marL="742950" indent="-285750" defTabSz="871538">
              <a:defRPr sz="5400" b="1" baseline="-25000">
                <a:solidFill>
                  <a:schemeClr val="tx1"/>
                </a:solidFill>
                <a:latin typeface="Arial" charset="0"/>
              </a:defRPr>
            </a:lvl2pPr>
            <a:lvl3pPr marL="1143000" indent="-228600" defTabSz="871538">
              <a:defRPr sz="5400" b="1" baseline="-25000">
                <a:solidFill>
                  <a:schemeClr val="tx1"/>
                </a:solidFill>
                <a:latin typeface="Arial" charset="0"/>
              </a:defRPr>
            </a:lvl3pPr>
            <a:lvl4pPr marL="1600200" indent="-228600" defTabSz="871538">
              <a:defRPr sz="5400" b="1" baseline="-25000">
                <a:solidFill>
                  <a:schemeClr val="tx1"/>
                </a:solidFill>
                <a:latin typeface="Arial" charset="0"/>
              </a:defRPr>
            </a:lvl4pPr>
            <a:lvl5pPr marL="2057400" indent="-228600" defTabSz="871538">
              <a:defRPr sz="5400" b="1" baseline="-25000">
                <a:solidFill>
                  <a:schemeClr val="tx1"/>
                </a:solidFill>
                <a:latin typeface="Arial" charset="0"/>
              </a:defRPr>
            </a:lvl5pPr>
            <a:lvl6pPr marL="2514600" indent="-228600" defTabSz="871538" eaLnBrk="0" fontAlgn="base" hangingPunct="0">
              <a:lnSpc>
                <a:spcPct val="110000"/>
              </a:lnSpc>
              <a:spcBef>
                <a:spcPct val="0"/>
              </a:spcBef>
              <a:spcAft>
                <a:spcPct val="0"/>
              </a:spcAft>
              <a:defRPr sz="5400" b="1" baseline="-25000">
                <a:solidFill>
                  <a:schemeClr val="tx1"/>
                </a:solidFill>
                <a:latin typeface="Arial" charset="0"/>
              </a:defRPr>
            </a:lvl6pPr>
            <a:lvl7pPr marL="2971800" indent="-228600" defTabSz="871538" eaLnBrk="0" fontAlgn="base" hangingPunct="0">
              <a:lnSpc>
                <a:spcPct val="110000"/>
              </a:lnSpc>
              <a:spcBef>
                <a:spcPct val="0"/>
              </a:spcBef>
              <a:spcAft>
                <a:spcPct val="0"/>
              </a:spcAft>
              <a:defRPr sz="5400" b="1" baseline="-25000">
                <a:solidFill>
                  <a:schemeClr val="tx1"/>
                </a:solidFill>
                <a:latin typeface="Arial" charset="0"/>
              </a:defRPr>
            </a:lvl7pPr>
            <a:lvl8pPr marL="3429000" indent="-228600" defTabSz="871538" eaLnBrk="0" fontAlgn="base" hangingPunct="0">
              <a:lnSpc>
                <a:spcPct val="110000"/>
              </a:lnSpc>
              <a:spcBef>
                <a:spcPct val="0"/>
              </a:spcBef>
              <a:spcAft>
                <a:spcPct val="0"/>
              </a:spcAft>
              <a:defRPr sz="5400" b="1" baseline="-25000">
                <a:solidFill>
                  <a:schemeClr val="tx1"/>
                </a:solidFill>
                <a:latin typeface="Arial" charset="0"/>
              </a:defRPr>
            </a:lvl8pPr>
            <a:lvl9pPr marL="3886200" indent="-228600" defTabSz="871538" eaLnBrk="0" fontAlgn="base" hangingPunct="0">
              <a:lnSpc>
                <a:spcPct val="110000"/>
              </a:lnSpc>
              <a:spcBef>
                <a:spcPct val="0"/>
              </a:spcBef>
              <a:spcAft>
                <a:spcPct val="0"/>
              </a:spcAft>
              <a:defRPr sz="5400" b="1" baseline="-25000">
                <a:solidFill>
                  <a:schemeClr val="tx1"/>
                </a:solidFill>
                <a:latin typeface="Arial" charset="0"/>
              </a:defRPr>
            </a:lvl9pPr>
          </a:lstStyle>
          <a:p>
            <a:pPr algn="ctr">
              <a:lnSpc>
                <a:spcPct val="90000"/>
              </a:lnSpc>
              <a:defRPr/>
            </a:pPr>
            <a:r>
              <a:rPr lang="en-US" altLang="en-US" sz="1100" b="0" baseline="0"/>
              <a:t>Page </a:t>
            </a:r>
            <a:fld id="{BFA893E5-8758-4D2F-92F3-817B65D7260F}" type="slidenum">
              <a:rPr lang="en-US" altLang="en-US" sz="1100" b="0" baseline="0"/>
              <a:pPr algn="ctr">
                <a:lnSpc>
                  <a:spcPct val="90000"/>
                </a:lnSpc>
                <a:defRPr/>
              </a:pPr>
              <a:t>‹#›</a:t>
            </a:fld>
            <a:endParaRPr lang="en-US" altLang="en-US" sz="1100" b="0" baseline="0"/>
          </a:p>
        </p:txBody>
      </p:sp>
    </p:spTree>
    <p:extLst>
      <p:ext uri="{BB962C8B-B14F-4D97-AF65-F5344CB8AC3E}">
        <p14:creationId xmlns:p14="http://schemas.microsoft.com/office/powerpoint/2010/main" val="103720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9" name="Rectangle 3"/>
          <p:cNvSpPr>
            <a:spLocks noGrp="1" noRot="1" noChangeAspect="1" noChangeArrowheads="1" noTextEdit="1"/>
          </p:cNvSpPr>
          <p:nvPr>
            <p:ph type="sldImg" idx="2"/>
          </p:nvPr>
        </p:nvSpPr>
        <p:spPr bwMode="auto">
          <a:xfrm>
            <a:off x="1166813" y="692150"/>
            <a:ext cx="4616450" cy="3463925"/>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26992" y="4386190"/>
            <a:ext cx="5096092" cy="4159072"/>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0" tIns="46563" rIns="91520" bIns="46563"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87965222"/>
      </p:ext>
    </p:extLst>
  </p:cSld>
  <p:clrMap bg1="lt1" tx1="dk1" bg2="lt2" tx2="dk2" accent1="accent1" accent2="accent2" accent3="accent3" accent4="accent4" accent5="accent5" accent6="accent6" hlink="hlink" folHlink="folHlink"/>
  <p:notesStyle>
    <a:lvl1pPr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1pPr>
    <a:lvl2pPr marL="452438"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2pPr>
    <a:lvl3pPr marL="903288"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3pPr>
    <a:lvl4pPr marL="1355725"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4pPr>
    <a:lvl5pPr marL="1806575"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2060"/>
        </a:solidFill>
        <a:effectLst/>
      </p:bgPr>
    </p:bg>
    <p:spTree>
      <p:nvGrpSpPr>
        <p:cNvPr id="1" name=""/>
        <p:cNvGrpSpPr/>
        <p:nvPr/>
      </p:nvGrpSpPr>
      <p:grpSpPr>
        <a:xfrm>
          <a:off x="0" y="0"/>
          <a:ext cx="0" cy="0"/>
          <a:chOff x="0" y="0"/>
          <a:chExt cx="0" cy="0"/>
        </a:xfrm>
      </p:grpSpPr>
      <p:sp>
        <p:nvSpPr>
          <p:cNvPr id="5" name="Freeform 11"/>
          <p:cNvSpPr>
            <a:spLocks/>
          </p:cNvSpPr>
          <p:nvPr userDrawn="1"/>
        </p:nvSpPr>
        <p:spPr bwMode="auto">
          <a:xfrm>
            <a:off x="3175" y="4803775"/>
            <a:ext cx="9140825" cy="457200"/>
          </a:xfrm>
          <a:custGeom>
            <a:avLst/>
            <a:gdLst>
              <a:gd name="T0" fmla="*/ 0 w 5758"/>
              <a:gd name="T1" fmla="*/ 24 h 314"/>
              <a:gd name="T2" fmla="*/ 2879 w 5758"/>
              <a:gd name="T3" fmla="*/ 0 h 314"/>
              <a:gd name="T4" fmla="*/ 5758 w 5758"/>
              <a:gd name="T5" fmla="*/ 24 h 314"/>
              <a:gd name="T6" fmla="*/ 0 60000 65536"/>
              <a:gd name="T7" fmla="*/ 0 60000 65536"/>
              <a:gd name="T8" fmla="*/ 0 60000 65536"/>
            </a:gdLst>
            <a:ahLst/>
            <a:cxnLst>
              <a:cxn ang="T6">
                <a:pos x="T0" y="T1"/>
              </a:cxn>
              <a:cxn ang="T7">
                <a:pos x="T2" y="T3"/>
              </a:cxn>
              <a:cxn ang="T8">
                <a:pos x="T4" y="T5"/>
              </a:cxn>
            </a:cxnLst>
            <a:rect l="0" t="0" r="r" b="b"/>
            <a:pathLst>
              <a:path w="5758" h="314">
                <a:moveTo>
                  <a:pt x="0" y="314"/>
                </a:moveTo>
                <a:cubicBezTo>
                  <a:pt x="959" y="157"/>
                  <a:pt x="1919" y="0"/>
                  <a:pt x="2879" y="0"/>
                </a:cubicBezTo>
                <a:cubicBezTo>
                  <a:pt x="3839" y="0"/>
                  <a:pt x="4798" y="157"/>
                  <a:pt x="5758" y="314"/>
                </a:cubicBez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 name="Rectangle 15"/>
          <p:cNvSpPr>
            <a:spLocks noChangeArrowheads="1"/>
          </p:cNvSpPr>
          <p:nvPr userDrawn="1"/>
        </p:nvSpPr>
        <p:spPr bwMode="auto">
          <a:xfrm>
            <a:off x="3175" y="5260975"/>
            <a:ext cx="9140825" cy="1597025"/>
          </a:xfrm>
          <a:prstGeom prst="rect">
            <a:avLst/>
          </a:prstGeom>
          <a:solidFill>
            <a:schemeClr val="bg1"/>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t"/>
          <a:lstStyle>
            <a:lvl1pPr>
              <a:defRPr sz="5400" b="1" baseline="-25000">
                <a:solidFill>
                  <a:schemeClr val="tx1"/>
                </a:solidFill>
                <a:latin typeface="Arial" charset="0"/>
              </a:defRPr>
            </a:lvl1pPr>
            <a:lvl2pPr marL="742950" indent="-285750">
              <a:defRPr sz="5400" b="1" baseline="-25000">
                <a:solidFill>
                  <a:schemeClr val="tx1"/>
                </a:solidFill>
                <a:latin typeface="Arial" charset="0"/>
              </a:defRPr>
            </a:lvl2pPr>
            <a:lvl3pPr marL="1143000" indent="-228600">
              <a:defRPr sz="5400" b="1" baseline="-25000">
                <a:solidFill>
                  <a:schemeClr val="tx1"/>
                </a:solidFill>
                <a:latin typeface="Arial" charset="0"/>
              </a:defRPr>
            </a:lvl3pPr>
            <a:lvl4pPr marL="1600200" indent="-228600">
              <a:defRPr sz="5400" b="1" baseline="-25000">
                <a:solidFill>
                  <a:schemeClr val="tx1"/>
                </a:solidFill>
                <a:latin typeface="Arial" charset="0"/>
              </a:defRPr>
            </a:lvl4pPr>
            <a:lvl5pPr marL="2057400" indent="-228600">
              <a:defRPr sz="5400" b="1" baseline="-25000">
                <a:solidFill>
                  <a:schemeClr val="tx1"/>
                </a:solidFill>
                <a:latin typeface="Arial" charset="0"/>
              </a:defRPr>
            </a:lvl5pPr>
            <a:lvl6pPr marL="2514600" indent="-228600" eaLnBrk="0" fontAlgn="base" hangingPunct="0">
              <a:lnSpc>
                <a:spcPct val="110000"/>
              </a:lnSpc>
              <a:spcBef>
                <a:spcPct val="0"/>
              </a:spcBef>
              <a:spcAft>
                <a:spcPct val="0"/>
              </a:spcAft>
              <a:defRPr sz="5400" b="1" baseline="-25000">
                <a:solidFill>
                  <a:schemeClr val="tx1"/>
                </a:solidFill>
                <a:latin typeface="Arial" charset="0"/>
              </a:defRPr>
            </a:lvl6pPr>
            <a:lvl7pPr marL="2971800" indent="-228600" eaLnBrk="0" fontAlgn="base" hangingPunct="0">
              <a:lnSpc>
                <a:spcPct val="110000"/>
              </a:lnSpc>
              <a:spcBef>
                <a:spcPct val="0"/>
              </a:spcBef>
              <a:spcAft>
                <a:spcPct val="0"/>
              </a:spcAft>
              <a:defRPr sz="5400" b="1" baseline="-25000">
                <a:solidFill>
                  <a:schemeClr val="tx1"/>
                </a:solidFill>
                <a:latin typeface="Arial" charset="0"/>
              </a:defRPr>
            </a:lvl7pPr>
            <a:lvl8pPr marL="3429000" indent="-228600" eaLnBrk="0" fontAlgn="base" hangingPunct="0">
              <a:lnSpc>
                <a:spcPct val="110000"/>
              </a:lnSpc>
              <a:spcBef>
                <a:spcPct val="0"/>
              </a:spcBef>
              <a:spcAft>
                <a:spcPct val="0"/>
              </a:spcAft>
              <a:defRPr sz="5400" b="1" baseline="-25000">
                <a:solidFill>
                  <a:schemeClr val="tx1"/>
                </a:solidFill>
                <a:latin typeface="Arial" charset="0"/>
              </a:defRPr>
            </a:lvl8pPr>
            <a:lvl9pPr marL="3886200" indent="-228600" eaLnBrk="0" fontAlgn="base" hangingPunct="0">
              <a:lnSpc>
                <a:spcPct val="110000"/>
              </a:lnSpc>
              <a:spcBef>
                <a:spcPct val="0"/>
              </a:spcBef>
              <a:spcAft>
                <a:spcPct val="0"/>
              </a:spcAft>
              <a:defRPr sz="5400" b="1" baseline="-25000">
                <a:solidFill>
                  <a:schemeClr val="tx1"/>
                </a:solidFill>
                <a:latin typeface="Arial" charset="0"/>
              </a:defRPr>
            </a:lvl9pPr>
          </a:lstStyle>
          <a:p>
            <a:pPr>
              <a:defRPr/>
            </a:pPr>
            <a:endParaRPr lang="en-US" altLang="en-US" sz="1200" b="0" baseline="0" dirty="0">
              <a:solidFill>
                <a:srgbClr val="000000"/>
              </a:solidFill>
              <a:latin typeface="Times New Roman" panose="02020603050405020304" pitchFamily="18" charset="0"/>
              <a:cs typeface="Times New Roman" panose="02020603050405020304" pitchFamily="18" charset="0"/>
            </a:endParaRPr>
          </a:p>
          <a:p>
            <a:pPr>
              <a:defRPr/>
            </a:pPr>
            <a:r>
              <a:rPr lang="en-US" altLang="en-US" sz="2400" b="0" baseline="0" dirty="0">
                <a:solidFill>
                  <a:srgbClr val="000000"/>
                </a:solidFill>
                <a:latin typeface="Times New Roman" panose="02020603050405020304" pitchFamily="18" charset="0"/>
                <a:cs typeface="Times New Roman" panose="02020603050405020304" pitchFamily="18" charset="0"/>
              </a:rPr>
              <a:t>     Fluvanna County</a:t>
            </a:r>
          </a:p>
          <a:p>
            <a:pPr>
              <a:defRPr/>
            </a:pPr>
            <a:r>
              <a:rPr lang="en-US" altLang="en-US" sz="2400" b="0" baseline="0" dirty="0">
                <a:solidFill>
                  <a:srgbClr val="000000"/>
                </a:solidFill>
                <a:latin typeface="Times New Roman" panose="02020603050405020304" pitchFamily="18" charset="0"/>
                <a:cs typeface="Times New Roman" panose="02020603050405020304" pitchFamily="18" charset="0"/>
              </a:rPr>
              <a:t>     Planning &amp; Zoning Department</a:t>
            </a:r>
          </a:p>
        </p:txBody>
      </p:sp>
      <p:pic>
        <p:nvPicPr>
          <p:cNvPr id="7" name="Picture 18" descr="flu_seal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8224" y="5276666"/>
            <a:ext cx="121126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userDrawn="1">
            <p:ph type="ctrTitle"/>
          </p:nvPr>
        </p:nvSpPr>
        <p:spPr>
          <a:xfrm>
            <a:off x="417530" y="514350"/>
            <a:ext cx="8308941" cy="2478088"/>
          </a:xfrm>
        </p:spPr>
        <p:txBody>
          <a:bodyPr anchor="ctr"/>
          <a:lstStyle>
            <a:lvl1pPr algn="ctr">
              <a:lnSpc>
                <a:spcPct val="85000"/>
              </a:lnSpc>
              <a:spcBef>
                <a:spcPct val="15000"/>
              </a:spcBef>
              <a:defRPr sz="540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defRPr>
            </a:lvl1pPr>
          </a:lstStyle>
          <a:p>
            <a:pPr lvl="0"/>
            <a:r>
              <a:rPr lang="en-US" noProof="0" dirty="0"/>
              <a:t>Click to edit Master </a:t>
            </a:r>
            <a:br>
              <a:rPr lang="en-US" noProof="0" dirty="0"/>
            </a:br>
            <a:r>
              <a:rPr lang="en-US" noProof="0" dirty="0"/>
              <a:t>title style</a:t>
            </a:r>
          </a:p>
        </p:txBody>
      </p:sp>
      <p:sp>
        <p:nvSpPr>
          <p:cNvPr id="10244" name="Rectangle 4"/>
          <p:cNvSpPr>
            <a:spLocks noGrp="1" noChangeArrowheads="1"/>
          </p:cNvSpPr>
          <p:nvPr userDrawn="1">
            <p:ph type="subTitle" idx="1"/>
          </p:nvPr>
        </p:nvSpPr>
        <p:spPr>
          <a:xfrm>
            <a:off x="1371600" y="3095625"/>
            <a:ext cx="6400800" cy="1436688"/>
          </a:xfrm>
        </p:spPr>
        <p:txBody>
          <a:bodyPr anchor="ctr"/>
          <a:lstStyle>
            <a:lvl1pPr marL="0" indent="0" algn="ctr">
              <a:buFontTx/>
              <a:buNone/>
              <a:defRPr sz="2800">
                <a:ln>
                  <a:solidFill>
                    <a:schemeClr val="accent5">
                      <a:lumMod val="10000"/>
                    </a:schemeClr>
                  </a:solidFill>
                </a:ln>
                <a:solidFill>
                  <a:schemeClr val="bg1">
                    <a:lumMod val="85000"/>
                  </a:schemeClr>
                </a:solidFill>
                <a:effectLst/>
                <a:latin typeface="Calibri" panose="020F0502020204030204" pitchFamily="34" charset="0"/>
                <a:cs typeface="Arial" panose="020B0604020202020204" pitchFamily="34" charset="0"/>
              </a:defRPr>
            </a:lvl1pPr>
          </a:lstStyle>
          <a:p>
            <a:pPr lvl="0"/>
            <a:r>
              <a:rPr lang="en-US" noProof="0" dirty="0"/>
              <a:t>Click to edit Master subtitle style</a:t>
            </a:r>
          </a:p>
        </p:txBody>
      </p:sp>
      <p:sp>
        <p:nvSpPr>
          <p:cNvPr id="2" name="TextBox 1"/>
          <p:cNvSpPr txBox="1"/>
          <p:nvPr userDrawn="1"/>
        </p:nvSpPr>
        <p:spPr>
          <a:xfrm>
            <a:off x="5840730" y="6487611"/>
            <a:ext cx="3166251" cy="278731"/>
          </a:xfrm>
          <a:prstGeom prst="rect">
            <a:avLst/>
          </a:prstGeom>
          <a:noFill/>
        </p:spPr>
        <p:txBody>
          <a:bodyPr wrap="none" rtlCol="0">
            <a:spAutoFit/>
          </a:bodyPr>
          <a:lstStyle/>
          <a:p>
            <a:pPr algn="ctr"/>
            <a:r>
              <a:rPr lang="en-US" altLang="en-US" sz="1200" i="1" baseline="0" dirty="0">
                <a:solidFill>
                  <a:srgbClr val="000000"/>
                </a:solidFill>
                <a:latin typeface="Lucida Bright" pitchFamily="18" charset="0"/>
              </a:rPr>
              <a:t>“</a:t>
            </a:r>
            <a:r>
              <a:rPr lang="en-US" altLang="en-US" sz="1200" b="0" i="1" baseline="0" dirty="0">
                <a:solidFill>
                  <a:srgbClr val="000000"/>
                </a:solidFill>
                <a:latin typeface="Lucida Bright" pitchFamily="18" charset="0"/>
              </a:rPr>
              <a:t>Responsive &amp; Responsible Government”</a:t>
            </a:r>
            <a:endParaRPr lang="en-US" sz="1200" dirty="0">
              <a:solidFill>
                <a:srgbClr val="000000"/>
              </a:solidFill>
            </a:endParaRPr>
          </a:p>
        </p:txBody>
      </p:sp>
    </p:spTree>
    <p:extLst>
      <p:ext uri="{BB962C8B-B14F-4D97-AF65-F5344CB8AC3E}">
        <p14:creationId xmlns:p14="http://schemas.microsoft.com/office/powerpoint/2010/main" val="224508073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5463" y="114300"/>
            <a:ext cx="8069897" cy="68437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25463" y="1195754"/>
            <a:ext cx="8069897" cy="5193616"/>
          </a:xfrm>
        </p:spPr>
        <p:txBody>
          <a:bodyPr/>
          <a:lstStyle>
            <a:lvl1pPr marL="228600" indent="-228600">
              <a:spcBef>
                <a:spcPts val="600"/>
              </a:spcBef>
              <a:buClrTx/>
              <a:defRPr sz="2400"/>
            </a:lvl1pPr>
            <a:lvl2pPr>
              <a:spcBef>
                <a:spcPts val="600"/>
              </a:spcBef>
              <a:defRPr sz="2000" b="0"/>
            </a:lvl2pPr>
            <a:lvl3pPr>
              <a:spcBef>
                <a:spcPts val="600"/>
              </a:spcBef>
              <a:defRPr/>
            </a:lvl3pPr>
            <a:lvl4pPr>
              <a:spcBef>
                <a:spcPts val="600"/>
              </a:spcBef>
              <a:defRPr/>
            </a:lvl4pPr>
            <a:lvl5pPr marL="1371600" indent="-228600">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139163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892300"/>
            <a:ext cx="7772400" cy="2256790"/>
          </a:xfrm>
        </p:spPr>
        <p:txBody>
          <a:bodyPr/>
          <a:lstStyle>
            <a:lvl1pPr algn="ctr">
              <a:defRPr sz="4000" b="1" cap="all">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4278313"/>
            <a:ext cx="7772400" cy="1500187"/>
          </a:xfrm>
        </p:spPr>
        <p:txBody>
          <a:bodyPr anchor="ctr"/>
          <a:lstStyle>
            <a:lvl1pPr marL="0" indent="0" algn="ctr">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529782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3563" y="1134208"/>
            <a:ext cx="3922712" cy="5163722"/>
          </a:xfrm>
        </p:spPr>
        <p:txBody>
          <a:bodyPr/>
          <a:lstStyle>
            <a:lvl1pPr>
              <a:defRPr sz="2400">
                <a:latin typeface="Arial" panose="020B0604020202020204" pitchFamily="34" charset="0"/>
                <a:cs typeface="Arial" panose="020B0604020202020204" pitchFamily="34" charset="0"/>
              </a:defRPr>
            </a:lvl1pPr>
            <a:lvl2pPr>
              <a:defRPr sz="2000" b="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8675" y="1134208"/>
            <a:ext cx="3922713" cy="5163722"/>
          </a:xfrm>
        </p:spPr>
        <p:txBody>
          <a:bodyPr/>
          <a:lstStyle>
            <a:lvl1pPr>
              <a:defRPr sz="2400">
                <a:latin typeface="Arial" panose="020B0604020202020204" pitchFamily="34" charset="0"/>
                <a:cs typeface="Arial" panose="020B0604020202020204" pitchFamily="34" charset="0"/>
              </a:defRPr>
            </a:lvl1pPr>
            <a:lvl2pPr>
              <a:defRPr sz="2000" b="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653525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005517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4"/>
          <p:cNvSpPr>
            <a:spLocks noGrp="1" noChangeArrowheads="1"/>
          </p:cNvSpPr>
          <p:nvPr>
            <p:ph type="body" idx="1"/>
          </p:nvPr>
        </p:nvSpPr>
        <p:spPr bwMode="auto">
          <a:xfrm>
            <a:off x="525463" y="1125414"/>
            <a:ext cx="8069897" cy="5263955"/>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17"/>
          <p:cNvSpPr>
            <a:spLocks noChangeArrowheads="1"/>
          </p:cNvSpPr>
          <p:nvPr userDrawn="1"/>
        </p:nvSpPr>
        <p:spPr bwMode="auto">
          <a:xfrm>
            <a:off x="3170173" y="6584950"/>
            <a:ext cx="2803654" cy="228268"/>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5400" b="1" baseline="-25000">
                <a:solidFill>
                  <a:schemeClr val="tx1"/>
                </a:solidFill>
                <a:latin typeface="Arial" charset="0"/>
              </a:defRPr>
            </a:lvl1pPr>
            <a:lvl2pPr marL="742950" indent="-285750">
              <a:defRPr sz="5400" b="1" baseline="-25000">
                <a:solidFill>
                  <a:schemeClr val="tx1"/>
                </a:solidFill>
                <a:latin typeface="Arial" charset="0"/>
              </a:defRPr>
            </a:lvl2pPr>
            <a:lvl3pPr marL="1143000" indent="-228600">
              <a:defRPr sz="5400" b="1" baseline="-25000">
                <a:solidFill>
                  <a:schemeClr val="tx1"/>
                </a:solidFill>
                <a:latin typeface="Arial" charset="0"/>
              </a:defRPr>
            </a:lvl3pPr>
            <a:lvl4pPr marL="1600200" indent="-228600">
              <a:defRPr sz="5400" b="1" baseline="-25000">
                <a:solidFill>
                  <a:schemeClr val="tx1"/>
                </a:solidFill>
                <a:latin typeface="Arial" charset="0"/>
              </a:defRPr>
            </a:lvl4pPr>
            <a:lvl5pPr marL="2057400" indent="-228600">
              <a:defRPr sz="5400" b="1" baseline="-25000">
                <a:solidFill>
                  <a:schemeClr val="tx1"/>
                </a:solidFill>
                <a:latin typeface="Arial" charset="0"/>
              </a:defRPr>
            </a:lvl5pPr>
            <a:lvl6pPr marL="2514600" indent="-228600" eaLnBrk="0" fontAlgn="base" hangingPunct="0">
              <a:lnSpc>
                <a:spcPct val="110000"/>
              </a:lnSpc>
              <a:spcBef>
                <a:spcPct val="0"/>
              </a:spcBef>
              <a:spcAft>
                <a:spcPct val="0"/>
              </a:spcAft>
              <a:defRPr sz="5400" b="1" baseline="-25000">
                <a:solidFill>
                  <a:schemeClr val="tx1"/>
                </a:solidFill>
                <a:latin typeface="Arial" charset="0"/>
              </a:defRPr>
            </a:lvl6pPr>
            <a:lvl7pPr marL="2971800" indent="-228600" eaLnBrk="0" fontAlgn="base" hangingPunct="0">
              <a:lnSpc>
                <a:spcPct val="110000"/>
              </a:lnSpc>
              <a:spcBef>
                <a:spcPct val="0"/>
              </a:spcBef>
              <a:spcAft>
                <a:spcPct val="0"/>
              </a:spcAft>
              <a:defRPr sz="5400" b="1" baseline="-25000">
                <a:solidFill>
                  <a:schemeClr val="tx1"/>
                </a:solidFill>
                <a:latin typeface="Arial" charset="0"/>
              </a:defRPr>
            </a:lvl7pPr>
            <a:lvl8pPr marL="3429000" indent="-228600" eaLnBrk="0" fontAlgn="base" hangingPunct="0">
              <a:lnSpc>
                <a:spcPct val="110000"/>
              </a:lnSpc>
              <a:spcBef>
                <a:spcPct val="0"/>
              </a:spcBef>
              <a:spcAft>
                <a:spcPct val="0"/>
              </a:spcAft>
              <a:defRPr sz="5400" b="1" baseline="-25000">
                <a:solidFill>
                  <a:schemeClr val="tx1"/>
                </a:solidFill>
                <a:latin typeface="Arial" charset="0"/>
              </a:defRPr>
            </a:lvl8pPr>
            <a:lvl9pPr marL="3886200" indent="-228600" eaLnBrk="0" fontAlgn="base" hangingPunct="0">
              <a:lnSpc>
                <a:spcPct val="110000"/>
              </a:lnSpc>
              <a:spcBef>
                <a:spcPct val="0"/>
              </a:spcBef>
              <a:spcAft>
                <a:spcPct val="0"/>
              </a:spcAft>
              <a:defRPr sz="5400" b="1" baseline="-25000">
                <a:solidFill>
                  <a:schemeClr val="tx1"/>
                </a:solidFill>
                <a:latin typeface="Arial" charset="0"/>
              </a:defRPr>
            </a:lvl9pPr>
          </a:lstStyle>
          <a:p>
            <a:pPr algn="ctr">
              <a:lnSpc>
                <a:spcPct val="90000"/>
              </a:lnSpc>
              <a:defRPr/>
            </a:pPr>
            <a:r>
              <a:rPr lang="en-US" altLang="en-US" sz="1000" b="0" baseline="0" dirty="0">
                <a:solidFill>
                  <a:srgbClr val="000000"/>
                </a:solidFill>
              </a:rPr>
              <a:t>Fluvanna County Planning/Zoning Department</a:t>
            </a:r>
          </a:p>
        </p:txBody>
      </p:sp>
      <p:pic>
        <p:nvPicPr>
          <p:cNvPr id="1031" name="Picture 28" descr="Fluvanna County"/>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6875" y="659130"/>
            <a:ext cx="834866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3"/>
          <p:cNvSpPr>
            <a:spLocks noGrp="1" noChangeArrowheads="1"/>
          </p:cNvSpPr>
          <p:nvPr>
            <p:ph type="title"/>
          </p:nvPr>
        </p:nvSpPr>
        <p:spPr bwMode="auto">
          <a:xfrm>
            <a:off x="525463" y="80010"/>
            <a:ext cx="8069897" cy="684371"/>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66055779"/>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Lst>
  <p:transition>
    <p:wipe dir="r"/>
  </p:transition>
  <p:txStyles>
    <p:titleStyle>
      <a:lvl1pPr algn="l" rtl="0" eaLnBrk="0" fontAlgn="base" hangingPunct="0">
        <a:lnSpc>
          <a:spcPct val="100000"/>
        </a:lnSpc>
        <a:spcBef>
          <a:spcPct val="0"/>
        </a:spcBef>
        <a:spcAft>
          <a:spcPct val="0"/>
        </a:spcAft>
        <a:defRPr sz="3200" b="1">
          <a:ln>
            <a:solidFill>
              <a:schemeClr val="accent5">
                <a:lumMod val="10000"/>
              </a:schemeClr>
            </a:solidFill>
          </a:ln>
          <a:solidFill>
            <a:srgbClr val="0053A5"/>
          </a:solidFill>
          <a:effectLst>
            <a:outerShdw blurRad="38100" dist="38100" dir="2700000" algn="tl">
              <a:srgbClr val="000000">
                <a:alpha val="43137"/>
              </a:srgbClr>
            </a:outerShdw>
          </a:effectLst>
          <a:latin typeface="Calibri" panose="020F0502020204030204" pitchFamily="34" charset="0"/>
          <a:ea typeface="+mj-ea"/>
          <a:cs typeface="Times New Roman" panose="02020603050405020304" pitchFamily="18" charset="0"/>
        </a:defRPr>
      </a:lvl1pPr>
      <a:lvl2pPr algn="l" rtl="0" eaLnBrk="0" fontAlgn="base" hangingPunct="0">
        <a:lnSpc>
          <a:spcPct val="80000"/>
        </a:lnSpc>
        <a:spcBef>
          <a:spcPct val="0"/>
        </a:spcBef>
        <a:spcAft>
          <a:spcPct val="0"/>
        </a:spcAft>
        <a:defRPr sz="2800" b="1">
          <a:solidFill>
            <a:schemeClr val="tx1"/>
          </a:solidFill>
          <a:latin typeface="Arial" charset="0"/>
        </a:defRPr>
      </a:lvl2pPr>
      <a:lvl3pPr algn="l" rtl="0" eaLnBrk="0" fontAlgn="base" hangingPunct="0">
        <a:lnSpc>
          <a:spcPct val="80000"/>
        </a:lnSpc>
        <a:spcBef>
          <a:spcPct val="0"/>
        </a:spcBef>
        <a:spcAft>
          <a:spcPct val="0"/>
        </a:spcAft>
        <a:defRPr sz="2800" b="1">
          <a:solidFill>
            <a:schemeClr val="tx1"/>
          </a:solidFill>
          <a:latin typeface="Arial" charset="0"/>
        </a:defRPr>
      </a:lvl3pPr>
      <a:lvl4pPr algn="l" rtl="0" eaLnBrk="0" fontAlgn="base" hangingPunct="0">
        <a:lnSpc>
          <a:spcPct val="80000"/>
        </a:lnSpc>
        <a:spcBef>
          <a:spcPct val="0"/>
        </a:spcBef>
        <a:spcAft>
          <a:spcPct val="0"/>
        </a:spcAft>
        <a:defRPr sz="2800" b="1">
          <a:solidFill>
            <a:schemeClr val="tx1"/>
          </a:solidFill>
          <a:latin typeface="Arial" charset="0"/>
        </a:defRPr>
      </a:lvl4pPr>
      <a:lvl5pPr algn="l" rtl="0" eaLnBrk="0" fontAlgn="base" hangingPunct="0">
        <a:lnSpc>
          <a:spcPct val="80000"/>
        </a:lnSpc>
        <a:spcBef>
          <a:spcPct val="0"/>
        </a:spcBef>
        <a:spcAft>
          <a:spcPct val="0"/>
        </a:spcAft>
        <a:defRPr sz="2800" b="1">
          <a:solidFill>
            <a:schemeClr val="tx1"/>
          </a:solidFill>
          <a:latin typeface="Arial" charset="0"/>
        </a:defRPr>
      </a:lvl5pPr>
      <a:lvl6pPr marL="457200" algn="l" rtl="0" eaLnBrk="0" fontAlgn="base" hangingPunct="0">
        <a:lnSpc>
          <a:spcPct val="80000"/>
        </a:lnSpc>
        <a:spcBef>
          <a:spcPct val="0"/>
        </a:spcBef>
        <a:spcAft>
          <a:spcPct val="0"/>
        </a:spcAft>
        <a:defRPr sz="2800" b="1">
          <a:solidFill>
            <a:schemeClr val="tx1"/>
          </a:solidFill>
          <a:latin typeface="Arial" charset="0"/>
        </a:defRPr>
      </a:lvl6pPr>
      <a:lvl7pPr marL="914400" algn="l" rtl="0" eaLnBrk="0" fontAlgn="base" hangingPunct="0">
        <a:lnSpc>
          <a:spcPct val="80000"/>
        </a:lnSpc>
        <a:spcBef>
          <a:spcPct val="0"/>
        </a:spcBef>
        <a:spcAft>
          <a:spcPct val="0"/>
        </a:spcAft>
        <a:defRPr sz="2800" b="1">
          <a:solidFill>
            <a:schemeClr val="tx1"/>
          </a:solidFill>
          <a:latin typeface="Arial" charset="0"/>
        </a:defRPr>
      </a:lvl7pPr>
      <a:lvl8pPr marL="1371600" algn="l" rtl="0" eaLnBrk="0" fontAlgn="base" hangingPunct="0">
        <a:lnSpc>
          <a:spcPct val="80000"/>
        </a:lnSpc>
        <a:spcBef>
          <a:spcPct val="0"/>
        </a:spcBef>
        <a:spcAft>
          <a:spcPct val="0"/>
        </a:spcAft>
        <a:defRPr sz="2800" b="1">
          <a:solidFill>
            <a:schemeClr val="tx1"/>
          </a:solidFill>
          <a:latin typeface="Arial" charset="0"/>
        </a:defRPr>
      </a:lvl8pPr>
      <a:lvl9pPr marL="1828800" algn="l" rtl="0" eaLnBrk="0" fontAlgn="base" hangingPunct="0">
        <a:lnSpc>
          <a:spcPct val="80000"/>
        </a:lnSpc>
        <a:spcBef>
          <a:spcPct val="0"/>
        </a:spcBef>
        <a:spcAft>
          <a:spcPct val="0"/>
        </a:spcAft>
        <a:defRPr sz="2800" b="1">
          <a:solidFill>
            <a:schemeClr val="tx1"/>
          </a:solidFill>
          <a:latin typeface="Arial" charset="0"/>
        </a:defRPr>
      </a:lvl9pPr>
    </p:titleStyle>
    <p:bodyStyle>
      <a:lvl1pPr marL="228600" indent="-228600" algn="l" rtl="0" eaLnBrk="0" fontAlgn="base" hangingPunct="0">
        <a:lnSpc>
          <a:spcPct val="100000"/>
        </a:lnSpc>
        <a:spcBef>
          <a:spcPts val="600"/>
        </a:spcBef>
        <a:spcAft>
          <a:spcPts val="600"/>
        </a:spcAft>
        <a:buClrTx/>
        <a:buChar char="•"/>
        <a:defRPr sz="2400" b="0">
          <a:solidFill>
            <a:schemeClr val="tx1"/>
          </a:solidFill>
          <a:latin typeface="Arial" panose="020B0604020202020204" pitchFamily="34" charset="0"/>
          <a:ea typeface="+mn-ea"/>
          <a:cs typeface="Arial" panose="020B0604020202020204" pitchFamily="34" charset="0"/>
        </a:defRPr>
      </a:lvl1pPr>
      <a:lvl2pPr marL="514350" indent="-225425" algn="l" rtl="0" eaLnBrk="0" fontAlgn="base" hangingPunct="0">
        <a:lnSpc>
          <a:spcPct val="100000"/>
        </a:lnSpc>
        <a:spcBef>
          <a:spcPts val="600"/>
        </a:spcBef>
        <a:spcAft>
          <a:spcPts val="600"/>
        </a:spcAft>
        <a:buClrTx/>
        <a:buSzPct val="120000"/>
        <a:buFont typeface="Arial" charset="0"/>
        <a:buChar char="-"/>
        <a:defRPr sz="2000" b="0">
          <a:solidFill>
            <a:schemeClr val="tx1"/>
          </a:solidFill>
          <a:latin typeface="Arial" panose="020B0604020202020204" pitchFamily="34" charset="0"/>
          <a:cs typeface="Arial" panose="020B0604020202020204" pitchFamily="34" charset="0"/>
        </a:defRPr>
      </a:lvl2pPr>
      <a:lvl3pPr marL="800100" indent="-228600" algn="l" rtl="0" eaLnBrk="0" fontAlgn="base" hangingPunct="0">
        <a:lnSpc>
          <a:spcPct val="100000"/>
        </a:lnSpc>
        <a:spcBef>
          <a:spcPts val="600"/>
        </a:spcBef>
        <a:spcAft>
          <a:spcPts val="600"/>
        </a:spcAft>
        <a:buClrTx/>
        <a:buSzPct val="90000"/>
        <a:buFont typeface="Wingdings" pitchFamily="2" charset="2"/>
        <a:buChar char="w"/>
        <a:defRPr>
          <a:solidFill>
            <a:schemeClr val="tx1"/>
          </a:solidFill>
          <a:latin typeface="Arial" panose="020B0604020202020204" pitchFamily="34" charset="0"/>
          <a:cs typeface="Arial" panose="020B0604020202020204" pitchFamily="34" charset="0"/>
        </a:defRPr>
      </a:lvl3pPr>
      <a:lvl4pPr marL="1028700" indent="-176213" algn="l" rtl="0" eaLnBrk="0" fontAlgn="base" hangingPunct="0">
        <a:lnSpc>
          <a:spcPct val="100000"/>
        </a:lnSpc>
        <a:spcBef>
          <a:spcPts val="600"/>
        </a:spcBef>
        <a:spcAft>
          <a:spcPts val="600"/>
        </a:spcAft>
        <a:buChar char="•"/>
        <a:defRPr sz="1600">
          <a:solidFill>
            <a:schemeClr val="tx1"/>
          </a:solidFill>
          <a:latin typeface="Arial" panose="020B0604020202020204" pitchFamily="34" charset="0"/>
          <a:cs typeface="Arial" panose="020B0604020202020204" pitchFamily="34" charset="0"/>
        </a:defRPr>
      </a:lvl4pPr>
      <a:lvl5pPr marL="1371600" indent="-228600" algn="l" rtl="0" eaLnBrk="0" fontAlgn="base" hangingPunct="0">
        <a:lnSpc>
          <a:spcPct val="100000"/>
        </a:lnSpc>
        <a:spcBef>
          <a:spcPts val="600"/>
        </a:spcBef>
        <a:spcAft>
          <a:spcPts val="600"/>
        </a:spcAft>
        <a:buChar char="»"/>
        <a:defRPr sz="1600">
          <a:solidFill>
            <a:schemeClr val="tx1"/>
          </a:solidFill>
          <a:latin typeface="Arial" panose="020B0604020202020204" pitchFamily="34" charset="0"/>
          <a:cs typeface="Arial" panose="020B0604020202020204" pitchFamily="34" charset="0"/>
        </a:defRPr>
      </a:lvl5pPr>
      <a:lvl6pPr marL="2787650" indent="-271463" algn="l" rtl="0" eaLnBrk="0" fontAlgn="base" hangingPunct="0">
        <a:spcBef>
          <a:spcPct val="20000"/>
        </a:spcBef>
        <a:spcAft>
          <a:spcPct val="0"/>
        </a:spcAft>
        <a:buChar char="»"/>
        <a:defRPr sz="2000">
          <a:solidFill>
            <a:schemeClr val="tx1"/>
          </a:solidFill>
          <a:latin typeface="Times New Roman" pitchFamily="18" charset="0"/>
        </a:defRPr>
      </a:lvl6pPr>
      <a:lvl7pPr marL="3244850" indent="-271463" algn="l" rtl="0" eaLnBrk="0" fontAlgn="base" hangingPunct="0">
        <a:spcBef>
          <a:spcPct val="20000"/>
        </a:spcBef>
        <a:spcAft>
          <a:spcPct val="0"/>
        </a:spcAft>
        <a:buChar char="»"/>
        <a:defRPr sz="2000">
          <a:solidFill>
            <a:schemeClr val="tx1"/>
          </a:solidFill>
          <a:latin typeface="Times New Roman" pitchFamily="18" charset="0"/>
        </a:defRPr>
      </a:lvl7pPr>
      <a:lvl8pPr marL="3702050" indent="-271463" algn="l" rtl="0" eaLnBrk="0" fontAlgn="base" hangingPunct="0">
        <a:spcBef>
          <a:spcPct val="20000"/>
        </a:spcBef>
        <a:spcAft>
          <a:spcPct val="0"/>
        </a:spcAft>
        <a:buChar char="»"/>
        <a:defRPr sz="2000">
          <a:solidFill>
            <a:schemeClr val="tx1"/>
          </a:solidFill>
          <a:latin typeface="Times New Roman" pitchFamily="18" charset="0"/>
        </a:defRPr>
      </a:lvl8pPr>
      <a:lvl9pPr marL="4159250" indent="-271463"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Grp="1" noChangeArrowheads="1"/>
          </p:cNvSpPr>
          <p:nvPr>
            <p:ph type="ctrTitle"/>
          </p:nvPr>
        </p:nvSpPr>
        <p:spPr/>
        <p:txBody>
          <a:bodyPr/>
          <a:lstStyle/>
          <a:p>
            <a:r>
              <a:rPr lang="en-US" altLang="en-US" sz="4800" dirty="0"/>
              <a:t>SDP 24:04</a:t>
            </a:r>
            <a:br>
              <a:rPr lang="en-US" altLang="en-US" sz="4800" dirty="0"/>
            </a:br>
            <a:r>
              <a:rPr lang="en-US" altLang="en-US" sz="4800" dirty="0"/>
              <a:t>S.B. Cox, Inc.</a:t>
            </a:r>
            <a:br>
              <a:rPr lang="en-US" altLang="en-US" sz="4800" dirty="0"/>
            </a:br>
            <a:r>
              <a:rPr lang="en-US" altLang="en-US" sz="4800" dirty="0"/>
              <a:t>Site Development Plan</a:t>
            </a:r>
          </a:p>
        </p:txBody>
      </p:sp>
      <p:sp>
        <p:nvSpPr>
          <p:cNvPr id="4099" name="Rectangle 11"/>
          <p:cNvSpPr>
            <a:spLocks noGrp="1" noChangeArrowheads="1"/>
          </p:cNvSpPr>
          <p:nvPr>
            <p:ph type="subTitle" idx="1"/>
          </p:nvPr>
        </p:nvSpPr>
        <p:spPr>
          <a:xfrm>
            <a:off x="1371600" y="2421924"/>
            <a:ext cx="6400800" cy="2310714"/>
          </a:xfrm>
        </p:spPr>
        <p:txBody>
          <a:bodyPr/>
          <a:lstStyle/>
          <a:p>
            <a:endParaRPr lang="en-US" altLang="en-US" sz="3200" b="1" dirty="0">
              <a:solidFill>
                <a:schemeClr val="bg1"/>
              </a:solidFill>
            </a:endParaRPr>
          </a:p>
          <a:p>
            <a:r>
              <a:rPr lang="en-US" altLang="en-US" sz="3200" b="1" dirty="0">
                <a:solidFill>
                  <a:schemeClr val="bg1"/>
                </a:solidFill>
              </a:rPr>
              <a:t>Tuesday, July 9, 2024</a:t>
            </a:r>
          </a:p>
          <a:p>
            <a:pPr>
              <a:spcAft>
                <a:spcPts val="0"/>
              </a:spcAft>
            </a:pPr>
            <a:r>
              <a:rPr lang="en-US" altLang="en-US" sz="3200" b="1" dirty="0">
                <a:solidFill>
                  <a:schemeClr val="bg1"/>
                </a:solidFill>
              </a:rPr>
              <a:t>Todd Fortune</a:t>
            </a:r>
          </a:p>
          <a:p>
            <a:pPr>
              <a:spcBef>
                <a:spcPts val="0"/>
              </a:spcBef>
              <a:spcAft>
                <a:spcPts val="0"/>
              </a:spcAft>
            </a:pPr>
            <a:r>
              <a:rPr lang="en-US" altLang="en-US" sz="3200" b="1" dirty="0">
                <a:solidFill>
                  <a:schemeClr val="bg1"/>
                </a:solidFill>
              </a:rPr>
              <a:t>Director of Planning</a:t>
            </a:r>
          </a:p>
        </p:txBody>
      </p:sp>
    </p:spTree>
    <p:extLst>
      <p:ext uri="{BB962C8B-B14F-4D97-AF65-F5344CB8AC3E}">
        <p14:creationId xmlns:p14="http://schemas.microsoft.com/office/powerpoint/2010/main" val="157086868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3B2-7EE5-45AF-8273-22A5BADD88AD}"/>
              </a:ext>
            </a:extLst>
          </p:cNvPr>
          <p:cNvSpPr>
            <a:spLocks noGrp="1"/>
          </p:cNvSpPr>
          <p:nvPr>
            <p:ph type="title"/>
          </p:nvPr>
        </p:nvSpPr>
        <p:spPr>
          <a:xfrm>
            <a:off x="537051" y="151728"/>
            <a:ext cx="8069897" cy="684371"/>
          </a:xfrm>
        </p:spPr>
        <p:txBody>
          <a:bodyPr/>
          <a:lstStyle/>
          <a:p>
            <a:r>
              <a:rPr lang="en-US" dirty="0"/>
              <a:t>S.B. Cox, Inc. Site Development Plan – Page 7</a:t>
            </a:r>
          </a:p>
        </p:txBody>
      </p:sp>
      <p:pic>
        <p:nvPicPr>
          <p:cNvPr id="3" name="Picture 2">
            <a:extLst>
              <a:ext uri="{FF2B5EF4-FFF2-40B4-BE49-F238E27FC236}">
                <a16:creationId xmlns:a16="http://schemas.microsoft.com/office/drawing/2014/main" id="{CA710DF1-CA83-419C-8FCA-936E887B0D8D}"/>
              </a:ext>
            </a:extLst>
          </p:cNvPr>
          <p:cNvPicPr>
            <a:picLocks noChangeAspect="1"/>
          </p:cNvPicPr>
          <p:nvPr/>
        </p:nvPicPr>
        <p:blipFill>
          <a:blip r:embed="rId2"/>
          <a:stretch>
            <a:fillRect/>
          </a:stretch>
        </p:blipFill>
        <p:spPr>
          <a:xfrm>
            <a:off x="616241" y="1025948"/>
            <a:ext cx="7911515" cy="5383818"/>
          </a:xfrm>
          <a:prstGeom prst="rect">
            <a:avLst/>
          </a:prstGeom>
          <a:ln>
            <a:solidFill>
              <a:schemeClr val="tx1"/>
            </a:solidFill>
          </a:ln>
        </p:spPr>
      </p:pic>
    </p:spTree>
    <p:extLst>
      <p:ext uri="{BB962C8B-B14F-4D97-AF65-F5344CB8AC3E}">
        <p14:creationId xmlns:p14="http://schemas.microsoft.com/office/powerpoint/2010/main" val="47594410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3B2-7EE5-45AF-8273-22A5BADD88AD}"/>
              </a:ext>
            </a:extLst>
          </p:cNvPr>
          <p:cNvSpPr>
            <a:spLocks noGrp="1"/>
          </p:cNvSpPr>
          <p:nvPr>
            <p:ph type="title"/>
          </p:nvPr>
        </p:nvSpPr>
        <p:spPr>
          <a:xfrm>
            <a:off x="537051" y="151728"/>
            <a:ext cx="8069897" cy="684371"/>
          </a:xfrm>
        </p:spPr>
        <p:txBody>
          <a:bodyPr/>
          <a:lstStyle/>
          <a:p>
            <a:r>
              <a:rPr lang="en-US" dirty="0"/>
              <a:t>S.B. Cox, Inc. Site Development Plan – Page 8</a:t>
            </a:r>
          </a:p>
        </p:txBody>
      </p:sp>
      <p:pic>
        <p:nvPicPr>
          <p:cNvPr id="4" name="Picture 3">
            <a:extLst>
              <a:ext uri="{FF2B5EF4-FFF2-40B4-BE49-F238E27FC236}">
                <a16:creationId xmlns:a16="http://schemas.microsoft.com/office/drawing/2014/main" id="{E6CC2F10-5DEF-460F-8F51-8B8EBFB01EB8}"/>
              </a:ext>
            </a:extLst>
          </p:cNvPr>
          <p:cNvPicPr>
            <a:picLocks noChangeAspect="1"/>
          </p:cNvPicPr>
          <p:nvPr/>
        </p:nvPicPr>
        <p:blipFill>
          <a:blip r:embed="rId2"/>
          <a:stretch>
            <a:fillRect/>
          </a:stretch>
        </p:blipFill>
        <p:spPr>
          <a:xfrm>
            <a:off x="537051" y="1041860"/>
            <a:ext cx="8181125" cy="5570899"/>
          </a:xfrm>
          <a:prstGeom prst="rect">
            <a:avLst/>
          </a:prstGeom>
          <a:ln>
            <a:solidFill>
              <a:schemeClr val="tx1"/>
            </a:solidFill>
          </a:ln>
        </p:spPr>
      </p:pic>
    </p:spTree>
    <p:extLst>
      <p:ext uri="{BB962C8B-B14F-4D97-AF65-F5344CB8AC3E}">
        <p14:creationId xmlns:p14="http://schemas.microsoft.com/office/powerpoint/2010/main" val="18061883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99604" y="2165520"/>
            <a:ext cx="8069897" cy="684371"/>
          </a:xfrm>
        </p:spPr>
        <p:txBody>
          <a:bodyPr/>
          <a:lstStyle/>
          <a:p>
            <a:pPr algn="ctr"/>
            <a:br>
              <a:rPr lang="en-US" altLang="en-US" sz="8000" dirty="0"/>
            </a:br>
            <a:r>
              <a:rPr lang="en-US" altLang="en-US" sz="8000" dirty="0"/>
              <a:t>Planning Commissioners Discussion</a:t>
            </a:r>
            <a:endParaRPr lang="en-US" altLang="en-US" sz="3600" dirty="0"/>
          </a:p>
        </p:txBody>
      </p:sp>
      <p:sp>
        <p:nvSpPr>
          <p:cNvPr id="3" name="Rectangle 2"/>
          <p:cNvSpPr txBox="1">
            <a:spLocks noChangeArrowheads="1"/>
          </p:cNvSpPr>
          <p:nvPr/>
        </p:nvSpPr>
        <p:spPr bwMode="auto">
          <a:xfrm>
            <a:off x="412632" y="-107577"/>
            <a:ext cx="8318736" cy="684371"/>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lnSpc>
                <a:spcPct val="100000"/>
              </a:lnSpc>
              <a:spcBef>
                <a:spcPct val="0"/>
              </a:spcBef>
              <a:spcAft>
                <a:spcPct val="0"/>
              </a:spcAft>
              <a:defRPr sz="3200" b="1">
                <a:ln>
                  <a:solidFill>
                    <a:schemeClr val="accent5">
                      <a:lumMod val="10000"/>
                    </a:schemeClr>
                  </a:solidFill>
                </a:ln>
                <a:solidFill>
                  <a:srgbClr val="0053A5"/>
                </a:solidFill>
                <a:effectLst>
                  <a:outerShdw blurRad="38100" dist="38100" dir="2700000" algn="tl">
                    <a:srgbClr val="000000">
                      <a:alpha val="43137"/>
                    </a:srgbClr>
                  </a:outerShdw>
                </a:effectLst>
                <a:latin typeface="Calibri" panose="020F0502020204030204" pitchFamily="34" charset="0"/>
                <a:ea typeface="+mj-ea"/>
                <a:cs typeface="Times New Roman" panose="02020603050405020304" pitchFamily="18" charset="0"/>
              </a:defRPr>
            </a:lvl1pPr>
            <a:lvl2pPr algn="l" rtl="0" eaLnBrk="0" fontAlgn="base" hangingPunct="0">
              <a:lnSpc>
                <a:spcPct val="80000"/>
              </a:lnSpc>
              <a:spcBef>
                <a:spcPct val="0"/>
              </a:spcBef>
              <a:spcAft>
                <a:spcPct val="0"/>
              </a:spcAft>
              <a:defRPr sz="2800" b="1">
                <a:solidFill>
                  <a:schemeClr val="tx1"/>
                </a:solidFill>
                <a:latin typeface="Arial" charset="0"/>
              </a:defRPr>
            </a:lvl2pPr>
            <a:lvl3pPr algn="l" rtl="0" eaLnBrk="0" fontAlgn="base" hangingPunct="0">
              <a:lnSpc>
                <a:spcPct val="80000"/>
              </a:lnSpc>
              <a:spcBef>
                <a:spcPct val="0"/>
              </a:spcBef>
              <a:spcAft>
                <a:spcPct val="0"/>
              </a:spcAft>
              <a:defRPr sz="2800" b="1">
                <a:solidFill>
                  <a:schemeClr val="tx1"/>
                </a:solidFill>
                <a:latin typeface="Arial" charset="0"/>
              </a:defRPr>
            </a:lvl3pPr>
            <a:lvl4pPr algn="l" rtl="0" eaLnBrk="0" fontAlgn="base" hangingPunct="0">
              <a:lnSpc>
                <a:spcPct val="80000"/>
              </a:lnSpc>
              <a:spcBef>
                <a:spcPct val="0"/>
              </a:spcBef>
              <a:spcAft>
                <a:spcPct val="0"/>
              </a:spcAft>
              <a:defRPr sz="2800" b="1">
                <a:solidFill>
                  <a:schemeClr val="tx1"/>
                </a:solidFill>
                <a:latin typeface="Arial" charset="0"/>
              </a:defRPr>
            </a:lvl4pPr>
            <a:lvl5pPr algn="l" rtl="0" eaLnBrk="0" fontAlgn="base" hangingPunct="0">
              <a:lnSpc>
                <a:spcPct val="80000"/>
              </a:lnSpc>
              <a:spcBef>
                <a:spcPct val="0"/>
              </a:spcBef>
              <a:spcAft>
                <a:spcPct val="0"/>
              </a:spcAft>
              <a:defRPr sz="2800" b="1">
                <a:solidFill>
                  <a:schemeClr val="tx1"/>
                </a:solidFill>
                <a:latin typeface="Arial" charset="0"/>
              </a:defRPr>
            </a:lvl5pPr>
            <a:lvl6pPr marL="457200" algn="l" rtl="0" eaLnBrk="0" fontAlgn="base" hangingPunct="0">
              <a:lnSpc>
                <a:spcPct val="80000"/>
              </a:lnSpc>
              <a:spcBef>
                <a:spcPct val="0"/>
              </a:spcBef>
              <a:spcAft>
                <a:spcPct val="0"/>
              </a:spcAft>
              <a:defRPr sz="2800" b="1">
                <a:solidFill>
                  <a:schemeClr val="tx1"/>
                </a:solidFill>
                <a:latin typeface="Arial" charset="0"/>
              </a:defRPr>
            </a:lvl6pPr>
            <a:lvl7pPr marL="914400" algn="l" rtl="0" eaLnBrk="0" fontAlgn="base" hangingPunct="0">
              <a:lnSpc>
                <a:spcPct val="80000"/>
              </a:lnSpc>
              <a:spcBef>
                <a:spcPct val="0"/>
              </a:spcBef>
              <a:spcAft>
                <a:spcPct val="0"/>
              </a:spcAft>
              <a:defRPr sz="2800" b="1">
                <a:solidFill>
                  <a:schemeClr val="tx1"/>
                </a:solidFill>
                <a:latin typeface="Arial" charset="0"/>
              </a:defRPr>
            </a:lvl7pPr>
            <a:lvl8pPr marL="1371600" algn="l" rtl="0" eaLnBrk="0" fontAlgn="base" hangingPunct="0">
              <a:lnSpc>
                <a:spcPct val="80000"/>
              </a:lnSpc>
              <a:spcBef>
                <a:spcPct val="0"/>
              </a:spcBef>
              <a:spcAft>
                <a:spcPct val="0"/>
              </a:spcAft>
              <a:defRPr sz="2800" b="1">
                <a:solidFill>
                  <a:schemeClr val="tx1"/>
                </a:solidFill>
                <a:latin typeface="Arial" charset="0"/>
              </a:defRPr>
            </a:lvl8pPr>
            <a:lvl9pPr marL="1828800" algn="l" rtl="0" eaLnBrk="0" fontAlgn="base" hangingPunct="0">
              <a:lnSpc>
                <a:spcPct val="80000"/>
              </a:lnSpc>
              <a:spcBef>
                <a:spcPct val="0"/>
              </a:spcBef>
              <a:spcAft>
                <a:spcPct val="0"/>
              </a:spcAft>
              <a:defRPr sz="2800" b="1">
                <a:solidFill>
                  <a:schemeClr val="tx1"/>
                </a:solidFill>
                <a:latin typeface="Arial" charset="0"/>
              </a:defRPr>
            </a:lvl9pPr>
          </a:lstStyle>
          <a:p>
            <a:r>
              <a:rPr lang="en-US" sz="6000" dirty="0"/>
              <a:t>SDP 24:04 S.B. Cox, Inc </a:t>
            </a:r>
            <a:endParaRPr lang="en-US" altLang="en-US" sz="6000" kern="0" baseline="0" dirty="0"/>
          </a:p>
        </p:txBody>
      </p:sp>
    </p:spTree>
    <p:extLst>
      <p:ext uri="{BB962C8B-B14F-4D97-AF65-F5344CB8AC3E}">
        <p14:creationId xmlns:p14="http://schemas.microsoft.com/office/powerpoint/2010/main" val="48776214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114300"/>
            <a:ext cx="8059270" cy="684371"/>
          </a:xfrm>
        </p:spPr>
        <p:txBody>
          <a:bodyPr/>
          <a:lstStyle/>
          <a:p>
            <a:r>
              <a:rPr lang="en-US" dirty="0"/>
              <a:t>SDP 24:04 Planning Commission Motion</a:t>
            </a:r>
          </a:p>
        </p:txBody>
      </p:sp>
      <p:sp>
        <p:nvSpPr>
          <p:cNvPr id="3" name="Content Placeholder 2"/>
          <p:cNvSpPr>
            <a:spLocks noGrp="1"/>
          </p:cNvSpPr>
          <p:nvPr>
            <p:ph idx="1"/>
          </p:nvPr>
        </p:nvSpPr>
        <p:spPr>
          <a:xfrm>
            <a:off x="403412" y="1011115"/>
            <a:ext cx="8435788" cy="5193616"/>
          </a:xfrm>
        </p:spPr>
        <p:txBody>
          <a:bodyPr/>
          <a:lstStyle/>
          <a:p>
            <a:pPr marL="0" indent="0">
              <a:buNone/>
            </a:pPr>
            <a:r>
              <a:rPr lang="en-US" sz="2800" b="1" dirty="0"/>
              <a:t>I move that the Planning Commission (approve / deny / defer) SDP 24:04 S.B. Cox Inc., a Site Development Plan request for a solid waste material recovery facility with respect to 16 acres +/- of Tax Map 4 Section A Parcel 27A.</a:t>
            </a:r>
            <a:r>
              <a:rPr lang="en-US" sz="2800" b="1" dirty="0">
                <a:effectLst>
                  <a:outerShdw blurRad="50800" dist="38100" algn="tr" rotWithShape="0">
                    <a:prstClr val="black">
                      <a:alpha val="40000"/>
                    </a:prstClr>
                  </a:outerShdw>
                </a:effectLst>
              </a:rPr>
              <a:t>  </a:t>
            </a:r>
            <a:endParaRPr lang="en-US" sz="2800" b="1" dirty="0"/>
          </a:p>
        </p:txBody>
      </p:sp>
    </p:spTree>
    <p:extLst>
      <p:ext uri="{BB962C8B-B14F-4D97-AF65-F5344CB8AC3E}">
        <p14:creationId xmlns:p14="http://schemas.microsoft.com/office/powerpoint/2010/main" val="387284174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137352"/>
            <a:ext cx="8498542" cy="684371"/>
          </a:xfrm>
        </p:spPr>
        <p:txBody>
          <a:bodyPr/>
          <a:lstStyle/>
          <a:p>
            <a:r>
              <a:rPr lang="en-US" dirty="0"/>
              <a:t> SDP 24:04 S.B. Cox, Inc. – Background </a:t>
            </a:r>
            <a:endParaRPr lang="en-US" sz="2800" dirty="0"/>
          </a:p>
        </p:txBody>
      </p:sp>
      <p:sp>
        <p:nvSpPr>
          <p:cNvPr id="3" name="Content Placeholder 2"/>
          <p:cNvSpPr>
            <a:spLocks noGrp="1"/>
          </p:cNvSpPr>
          <p:nvPr>
            <p:ph idx="1"/>
          </p:nvPr>
        </p:nvSpPr>
        <p:spPr>
          <a:xfrm>
            <a:off x="525463" y="1004047"/>
            <a:ext cx="8069897" cy="5385323"/>
          </a:xfrm>
        </p:spPr>
        <p:txBody>
          <a:bodyPr/>
          <a:lstStyle/>
          <a:p>
            <a:r>
              <a:rPr lang="en-US" dirty="0"/>
              <a:t>S.B. Cox Inc. has submitted a Site Development Plan for a materials recovery facility for construction and demolition debris on an approximately 16-acre portion of Tax Map 4 Section A Parcel 27A. </a:t>
            </a:r>
          </a:p>
          <a:p>
            <a:r>
              <a:rPr lang="en-US" dirty="0"/>
              <a:t>A Special Use Permit (SUP) was approved for the property in February 2023. </a:t>
            </a:r>
          </a:p>
          <a:p>
            <a:r>
              <a:rPr lang="en-US" dirty="0"/>
              <a:t>The entire property is currently zoned I-2, General Industrial and contains a total of ninety (90) acres and is currently owned by Amber Hill, LLC.  </a:t>
            </a:r>
          </a:p>
          <a:p>
            <a:r>
              <a:rPr lang="en-US" dirty="0"/>
              <a:t>The SDP being considered is for a facility on Lot 3, consisting of approximately 16 acres. The remainder of the property would be retained for future development as an industrial park.  </a:t>
            </a:r>
            <a:endParaRPr lang="en-US" dirty="0">
              <a:effectLst>
                <a:outerShdw blurRad="50800" dist="38100" algn="tr" rotWithShape="0">
                  <a:prstClr val="black">
                    <a:alpha val="40000"/>
                  </a:prstClr>
                </a:outerShdw>
              </a:effectLst>
            </a:endParaRPr>
          </a:p>
        </p:txBody>
      </p:sp>
    </p:spTree>
    <p:extLst>
      <p:ext uri="{BB962C8B-B14F-4D97-AF65-F5344CB8AC3E}">
        <p14:creationId xmlns:p14="http://schemas.microsoft.com/office/powerpoint/2010/main" val="411995877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85" y="114300"/>
            <a:ext cx="8469430" cy="684371"/>
          </a:xfrm>
        </p:spPr>
        <p:txBody>
          <a:bodyPr/>
          <a:lstStyle/>
          <a:p>
            <a:r>
              <a:rPr lang="en-US" dirty="0"/>
              <a:t>        S.B. Cox, Inc. Site Location</a:t>
            </a:r>
          </a:p>
        </p:txBody>
      </p:sp>
      <p:sp>
        <p:nvSpPr>
          <p:cNvPr id="3" name="5-Point Star 2"/>
          <p:cNvSpPr/>
          <p:nvPr/>
        </p:nvSpPr>
        <p:spPr bwMode="auto">
          <a:xfrm>
            <a:off x="3006969" y="2171700"/>
            <a:ext cx="914400" cy="914400"/>
          </a:xfrm>
          <a:prstGeom prst="star5">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a:ln>
                <a:noFill/>
              </a:ln>
              <a:solidFill>
                <a:schemeClr val="tx1"/>
              </a:solidFill>
              <a:effectLst/>
              <a:latin typeface="Arial" charset="0"/>
            </a:endParaRPr>
          </a:p>
        </p:txBody>
      </p:sp>
      <p:sp>
        <p:nvSpPr>
          <p:cNvPr id="4" name="5-Point Star 3"/>
          <p:cNvSpPr/>
          <p:nvPr/>
        </p:nvSpPr>
        <p:spPr bwMode="auto">
          <a:xfrm>
            <a:off x="334108" y="1978269"/>
            <a:ext cx="914400" cy="914400"/>
          </a:xfrm>
          <a:prstGeom prst="star5">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a:ln>
                <a:noFill/>
              </a:ln>
              <a:solidFill>
                <a:schemeClr val="tx1"/>
              </a:solidFill>
              <a:effectLst/>
              <a:latin typeface="Arial" charset="0"/>
            </a:endParaRPr>
          </a:p>
        </p:txBody>
      </p:sp>
      <p:sp>
        <p:nvSpPr>
          <p:cNvPr id="6" name="5-Point Star 5"/>
          <p:cNvSpPr/>
          <p:nvPr/>
        </p:nvSpPr>
        <p:spPr bwMode="auto">
          <a:xfrm>
            <a:off x="3464169" y="3305908"/>
            <a:ext cx="175846" cy="263769"/>
          </a:xfrm>
          <a:prstGeom prst="star5">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a:ln>
                <a:noFill/>
              </a:ln>
              <a:solidFill>
                <a:schemeClr val="tx1"/>
              </a:solidFill>
              <a:effectLst/>
              <a:latin typeface="Arial" charset="0"/>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956" b="97969" l="2511" r="97052"/>
                    </a14:imgEffect>
                  </a14:imgLayer>
                </a14:imgProps>
              </a:ext>
            </a:extLst>
          </a:blip>
          <a:stretch>
            <a:fillRect/>
          </a:stretch>
        </p:blipFill>
        <p:spPr>
          <a:xfrm>
            <a:off x="1493642" y="972093"/>
            <a:ext cx="6133537" cy="5604552"/>
          </a:xfrm>
          <a:prstGeom prst="rect">
            <a:avLst/>
          </a:prstGeom>
          <a:effectLst>
            <a:outerShdw blurRad="76200" dir="18900000" sy="23000" kx="-1200000" algn="bl" rotWithShape="0">
              <a:prstClr val="black">
                <a:alpha val="20000"/>
              </a:prstClr>
            </a:outerShdw>
          </a:effectLst>
        </p:spPr>
      </p:pic>
      <p:sp>
        <p:nvSpPr>
          <p:cNvPr id="9" name="5-Point Star 8"/>
          <p:cNvSpPr/>
          <p:nvPr/>
        </p:nvSpPr>
        <p:spPr bwMode="auto">
          <a:xfrm>
            <a:off x="4454902" y="1421680"/>
            <a:ext cx="211015" cy="167634"/>
          </a:xfrm>
          <a:prstGeom prst="star5">
            <a:avLst/>
          </a:prstGeom>
          <a:solidFill>
            <a:srgbClr val="FF0000"/>
          </a:solidFill>
          <a:ln>
            <a:noFill/>
          </a:ln>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a:ln>
                <a:noFill/>
              </a:ln>
              <a:solidFill>
                <a:schemeClr val="tx1"/>
              </a:solidFill>
              <a:effectLst/>
              <a:latin typeface="Arial" charset="0"/>
            </a:endParaRPr>
          </a:p>
        </p:txBody>
      </p:sp>
    </p:spTree>
    <p:extLst>
      <p:ext uri="{BB962C8B-B14F-4D97-AF65-F5344CB8AC3E}">
        <p14:creationId xmlns:p14="http://schemas.microsoft.com/office/powerpoint/2010/main" val="227709488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3B2-7EE5-45AF-8273-22A5BADD88AD}"/>
              </a:ext>
            </a:extLst>
          </p:cNvPr>
          <p:cNvSpPr>
            <a:spLocks noGrp="1"/>
          </p:cNvSpPr>
          <p:nvPr>
            <p:ph type="title"/>
          </p:nvPr>
        </p:nvSpPr>
        <p:spPr>
          <a:xfrm>
            <a:off x="537051" y="151728"/>
            <a:ext cx="8069897" cy="684371"/>
          </a:xfrm>
        </p:spPr>
        <p:txBody>
          <a:bodyPr/>
          <a:lstStyle/>
          <a:p>
            <a:r>
              <a:rPr lang="en-US" dirty="0"/>
              <a:t>S.B. Cox, Inc. Parcel Map</a:t>
            </a:r>
          </a:p>
        </p:txBody>
      </p:sp>
      <p:pic>
        <p:nvPicPr>
          <p:cNvPr id="4" name="Picture 3">
            <a:extLst>
              <a:ext uri="{FF2B5EF4-FFF2-40B4-BE49-F238E27FC236}">
                <a16:creationId xmlns:a16="http://schemas.microsoft.com/office/drawing/2014/main" id="{93430758-C41D-4AA8-91B3-86DD32CAEAF1}"/>
              </a:ext>
            </a:extLst>
          </p:cNvPr>
          <p:cNvPicPr>
            <a:picLocks noChangeAspect="1"/>
          </p:cNvPicPr>
          <p:nvPr/>
        </p:nvPicPr>
        <p:blipFill>
          <a:blip r:embed="rId2"/>
          <a:stretch>
            <a:fillRect/>
          </a:stretch>
        </p:blipFill>
        <p:spPr>
          <a:xfrm>
            <a:off x="526363" y="1086832"/>
            <a:ext cx="8080585" cy="5278110"/>
          </a:xfrm>
          <a:prstGeom prst="rect">
            <a:avLst/>
          </a:prstGeom>
          <a:ln>
            <a:solidFill>
              <a:schemeClr val="tx1"/>
            </a:solidFill>
          </a:ln>
        </p:spPr>
      </p:pic>
    </p:spTree>
    <p:extLst>
      <p:ext uri="{BB962C8B-B14F-4D97-AF65-F5344CB8AC3E}">
        <p14:creationId xmlns:p14="http://schemas.microsoft.com/office/powerpoint/2010/main" val="3591272776"/>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3B2-7EE5-45AF-8273-22A5BADD88AD}"/>
              </a:ext>
            </a:extLst>
          </p:cNvPr>
          <p:cNvSpPr>
            <a:spLocks noGrp="1"/>
          </p:cNvSpPr>
          <p:nvPr>
            <p:ph type="title"/>
          </p:nvPr>
        </p:nvSpPr>
        <p:spPr>
          <a:xfrm>
            <a:off x="537051" y="151728"/>
            <a:ext cx="8069897" cy="684371"/>
          </a:xfrm>
        </p:spPr>
        <p:txBody>
          <a:bodyPr/>
          <a:lstStyle/>
          <a:p>
            <a:r>
              <a:rPr lang="en-US" dirty="0"/>
              <a:t>S.B. Cox, Inc. Parcel – Lot Layout</a:t>
            </a:r>
          </a:p>
        </p:txBody>
      </p:sp>
      <p:pic>
        <p:nvPicPr>
          <p:cNvPr id="3" name="Picture 2">
            <a:extLst>
              <a:ext uri="{FF2B5EF4-FFF2-40B4-BE49-F238E27FC236}">
                <a16:creationId xmlns:a16="http://schemas.microsoft.com/office/drawing/2014/main" id="{D9D407F6-8044-406F-9519-758BA61D2C40}"/>
              </a:ext>
            </a:extLst>
          </p:cNvPr>
          <p:cNvPicPr>
            <a:picLocks noChangeAspect="1"/>
          </p:cNvPicPr>
          <p:nvPr/>
        </p:nvPicPr>
        <p:blipFill>
          <a:blip r:embed="rId2"/>
          <a:stretch>
            <a:fillRect/>
          </a:stretch>
        </p:blipFill>
        <p:spPr>
          <a:xfrm>
            <a:off x="2711413" y="1039905"/>
            <a:ext cx="5895535" cy="5545571"/>
          </a:xfrm>
          <a:prstGeom prst="rect">
            <a:avLst/>
          </a:prstGeom>
          <a:ln>
            <a:solidFill>
              <a:schemeClr val="tx1"/>
            </a:solidFill>
          </a:ln>
        </p:spPr>
      </p:pic>
      <p:sp>
        <p:nvSpPr>
          <p:cNvPr id="5" name="Oval 4">
            <a:extLst>
              <a:ext uri="{FF2B5EF4-FFF2-40B4-BE49-F238E27FC236}">
                <a16:creationId xmlns:a16="http://schemas.microsoft.com/office/drawing/2014/main" id="{79493165-45DD-4404-825F-0B8DB3C64799}"/>
              </a:ext>
            </a:extLst>
          </p:cNvPr>
          <p:cNvSpPr/>
          <p:nvPr/>
        </p:nvSpPr>
        <p:spPr bwMode="auto">
          <a:xfrm>
            <a:off x="3666565" y="4150659"/>
            <a:ext cx="2563906" cy="2088776"/>
          </a:xfrm>
          <a:prstGeom prst="ellipse">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9ECF15D0-41E9-42DB-BBEF-D433808E8D69}"/>
              </a:ext>
            </a:extLst>
          </p:cNvPr>
          <p:cNvSpPr txBox="1"/>
          <p:nvPr/>
        </p:nvSpPr>
        <p:spPr>
          <a:xfrm>
            <a:off x="788893" y="4222376"/>
            <a:ext cx="1550894" cy="654475"/>
          </a:xfrm>
          <a:prstGeom prst="rect">
            <a:avLst/>
          </a:prstGeom>
          <a:noFill/>
        </p:spPr>
        <p:txBody>
          <a:bodyPr wrap="square" rtlCol="0">
            <a:spAutoFit/>
          </a:bodyPr>
          <a:lstStyle/>
          <a:p>
            <a:r>
              <a:rPr lang="en-US" dirty="0">
                <a:solidFill>
                  <a:srgbClr val="C00000"/>
                </a:solidFill>
              </a:rPr>
              <a:t>Lot 3</a:t>
            </a:r>
          </a:p>
        </p:txBody>
      </p:sp>
      <p:cxnSp>
        <p:nvCxnSpPr>
          <p:cNvPr id="10" name="Straight Arrow Connector 9">
            <a:extLst>
              <a:ext uri="{FF2B5EF4-FFF2-40B4-BE49-F238E27FC236}">
                <a16:creationId xmlns:a16="http://schemas.microsoft.com/office/drawing/2014/main" id="{2DCA202B-9F95-405A-A2CB-7F48B518F429}"/>
              </a:ext>
            </a:extLst>
          </p:cNvPr>
          <p:cNvCxnSpPr/>
          <p:nvPr/>
        </p:nvCxnSpPr>
        <p:spPr bwMode="auto">
          <a:xfrm>
            <a:off x="1021976" y="4796118"/>
            <a:ext cx="914400" cy="914400"/>
          </a:xfrm>
          <a:prstGeom prst="straightConnector1">
            <a:avLst/>
          </a:prstGeom>
          <a:noFill/>
          <a:ln>
            <a:noFill/>
            <a:tailEnd type="triangle"/>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318C4FA2-15D5-42D6-972D-1E1089C9A266}"/>
              </a:ext>
            </a:extLst>
          </p:cNvPr>
          <p:cNvCxnSpPr/>
          <p:nvPr/>
        </p:nvCxnSpPr>
        <p:spPr bwMode="auto">
          <a:xfrm>
            <a:off x="2142565" y="4876851"/>
            <a:ext cx="116541" cy="0"/>
          </a:xfrm>
          <a:prstGeom prst="straightConnector1">
            <a:avLst/>
          </a:prstGeom>
          <a:noFill/>
          <a:ln>
            <a:noFill/>
            <a:tailEnd type="triangle"/>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333D3F4A-FA8F-4590-ADDA-621731C968C3}"/>
              </a:ext>
            </a:extLst>
          </p:cNvPr>
          <p:cNvCxnSpPr/>
          <p:nvPr/>
        </p:nvCxnSpPr>
        <p:spPr bwMode="auto">
          <a:xfrm>
            <a:off x="2061884" y="4796118"/>
            <a:ext cx="1604681" cy="398929"/>
          </a:xfrm>
          <a:prstGeom prst="straightConnector1">
            <a:avLst/>
          </a:prstGeom>
          <a:ln w="38100" cap="flat" cmpd="sng" algn="ctr">
            <a:solidFill>
              <a:srgbClr val="C00000"/>
            </a:solidFill>
            <a:prstDash val="solid"/>
            <a:round/>
            <a:headEnd type="none" w="med" len="med"/>
            <a:tailEnd type="arrow" w="med" len="med"/>
          </a:ln>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242409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BF99-367F-4F32-B051-0E42210B7E7F}"/>
              </a:ext>
            </a:extLst>
          </p:cNvPr>
          <p:cNvSpPr>
            <a:spLocks noGrp="1"/>
          </p:cNvSpPr>
          <p:nvPr>
            <p:ph type="title"/>
          </p:nvPr>
        </p:nvSpPr>
        <p:spPr/>
        <p:txBody>
          <a:bodyPr/>
          <a:lstStyle/>
          <a:p>
            <a:r>
              <a:rPr lang="en-US" dirty="0"/>
              <a:t> SDP 24:04 S.B. Cox, Inc. – Background cont.</a:t>
            </a:r>
          </a:p>
        </p:txBody>
      </p:sp>
      <p:sp>
        <p:nvSpPr>
          <p:cNvPr id="3" name="Content Placeholder 2">
            <a:extLst>
              <a:ext uri="{FF2B5EF4-FFF2-40B4-BE49-F238E27FC236}">
                <a16:creationId xmlns:a16="http://schemas.microsoft.com/office/drawing/2014/main" id="{7AD2D2F9-8BF7-4DA7-858A-A2494C41A9F9}"/>
              </a:ext>
            </a:extLst>
          </p:cNvPr>
          <p:cNvSpPr>
            <a:spLocks noGrp="1"/>
          </p:cNvSpPr>
          <p:nvPr>
            <p:ph idx="1"/>
          </p:nvPr>
        </p:nvSpPr>
        <p:spPr>
          <a:xfrm>
            <a:off x="525463" y="959225"/>
            <a:ext cx="8069897" cy="5430146"/>
          </a:xfrm>
        </p:spPr>
        <p:txBody>
          <a:bodyPr/>
          <a:lstStyle/>
          <a:p>
            <a:r>
              <a:rPr lang="en-US" sz="2000" dirty="0"/>
              <a:t>The Fluvanna County Zoning Ordinance defines a </a:t>
            </a:r>
            <a:r>
              <a:rPr lang="en-US" sz="2000" u="sng" dirty="0"/>
              <a:t>Solid waste material recovery facility</a:t>
            </a:r>
            <a:r>
              <a:rPr lang="en-US" sz="2000" dirty="0"/>
              <a:t> as a solid waste management facility which may receive municipal solid waste and recyclables from off premises for processing and consolidation and shipment out of the County for further processing and disposal. (Zoning Definitions 22-22-1).</a:t>
            </a:r>
            <a:endParaRPr lang="en-US" sz="2000" dirty="0">
              <a:effectLst>
                <a:outerShdw blurRad="50800" dist="38100" algn="tr" rotWithShape="0">
                  <a:prstClr val="black">
                    <a:alpha val="40000"/>
                  </a:prstClr>
                </a:outerShdw>
              </a:effectLst>
            </a:endParaRPr>
          </a:p>
          <a:p>
            <a:r>
              <a:rPr lang="en-US" sz="2000" dirty="0"/>
              <a:t>The applicant’s proposed materials recovery facility use would be limited to construction and demolition debris. Other inert materials and hazardous waste will not be transported to the Site.  </a:t>
            </a:r>
          </a:p>
          <a:p>
            <a:r>
              <a:rPr lang="en-US" sz="2000" dirty="0"/>
              <a:t>The applicant currently owns and operates materials recovery facilities in Richmond and Yorktown.  Due to high demand and industry needs, the applicant is seeking to establish a third facility and plans to expand its operations onto this existing general industrial property in Fluvanna County.  </a:t>
            </a:r>
            <a:endParaRPr lang="en-US" sz="2000" dirty="0">
              <a:effectLst>
                <a:outerShdw blurRad="50800" dist="38100" algn="tr" rotWithShape="0">
                  <a:prstClr val="black">
                    <a:alpha val="40000"/>
                  </a:prstClr>
                </a:outerShdw>
              </a:effectLst>
            </a:endParaRPr>
          </a:p>
        </p:txBody>
      </p:sp>
    </p:spTree>
    <p:extLst>
      <p:ext uri="{BB962C8B-B14F-4D97-AF65-F5344CB8AC3E}">
        <p14:creationId xmlns:p14="http://schemas.microsoft.com/office/powerpoint/2010/main" val="99405995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BF99-367F-4F32-B051-0E42210B7E7F}"/>
              </a:ext>
            </a:extLst>
          </p:cNvPr>
          <p:cNvSpPr>
            <a:spLocks noGrp="1"/>
          </p:cNvSpPr>
          <p:nvPr>
            <p:ph type="title"/>
          </p:nvPr>
        </p:nvSpPr>
        <p:spPr/>
        <p:txBody>
          <a:bodyPr/>
          <a:lstStyle/>
          <a:p>
            <a:r>
              <a:rPr lang="en-US" dirty="0"/>
              <a:t> SDP 24:04 S.B. Cox, Inc. – Background cont.</a:t>
            </a:r>
          </a:p>
        </p:txBody>
      </p:sp>
      <p:sp>
        <p:nvSpPr>
          <p:cNvPr id="3" name="Content Placeholder 2">
            <a:extLst>
              <a:ext uri="{FF2B5EF4-FFF2-40B4-BE49-F238E27FC236}">
                <a16:creationId xmlns:a16="http://schemas.microsoft.com/office/drawing/2014/main" id="{7AD2D2F9-8BF7-4DA7-858A-A2494C41A9F9}"/>
              </a:ext>
            </a:extLst>
          </p:cNvPr>
          <p:cNvSpPr>
            <a:spLocks noGrp="1"/>
          </p:cNvSpPr>
          <p:nvPr>
            <p:ph idx="1"/>
          </p:nvPr>
        </p:nvSpPr>
        <p:spPr>
          <a:xfrm>
            <a:off x="525463" y="959225"/>
            <a:ext cx="8069897" cy="5430146"/>
          </a:xfrm>
        </p:spPr>
        <p:txBody>
          <a:bodyPr/>
          <a:lstStyle/>
          <a:p>
            <a:r>
              <a:rPr lang="en-US" sz="1800" dirty="0"/>
              <a:t>The Board of Supervisors approved the SUP on February 15, 2023 subject to 11 conditions as recommended by the Planning Commission:</a:t>
            </a:r>
            <a:endParaRPr lang="en-US" sz="1800" dirty="0">
              <a:effectLst>
                <a:outerShdw blurRad="50800" dist="38100" algn="tr" rotWithShape="0">
                  <a:prstClr val="black">
                    <a:alpha val="40000"/>
                  </a:prstClr>
                </a:outerShdw>
              </a:effectLst>
            </a:endParaRPr>
          </a:p>
          <a:p>
            <a:pPr lvl="1"/>
            <a:r>
              <a:rPr lang="en-US" sz="1400" dirty="0"/>
              <a:t>1.	The administrative site development plans will be in substantial conformance with the Preliminary Site Plan prepared by </a:t>
            </a:r>
            <a:r>
              <a:rPr lang="en-US" sz="1400" dirty="0" err="1"/>
              <a:t>LaBella</a:t>
            </a:r>
            <a:r>
              <a:rPr lang="en-US" sz="1400" dirty="0"/>
              <a:t>, dated October 14, 2022 and the Materials Recovery Facility Plan, prepared by </a:t>
            </a:r>
            <a:r>
              <a:rPr lang="en-US" sz="1400" dirty="0" err="1"/>
              <a:t>LaBella</a:t>
            </a:r>
            <a:r>
              <a:rPr lang="en-US" sz="1400" dirty="0"/>
              <a:t>, dated October 14, 2022; with both plans being subject to final engineering and revisions necessary to meet both the requirements of these Special Use Permit conditions and as otherwise required by law, such as VDEQ, VDH and VDOT requirements.</a:t>
            </a:r>
            <a:endParaRPr lang="en-US" sz="1400" dirty="0">
              <a:effectLst>
                <a:outerShdw blurRad="50800" dist="38100" algn="tr" rotWithShape="0">
                  <a:prstClr val="black">
                    <a:alpha val="40000"/>
                  </a:prstClr>
                </a:outerShdw>
              </a:effectLst>
            </a:endParaRPr>
          </a:p>
          <a:p>
            <a:pPr lvl="1"/>
            <a:r>
              <a:rPr lang="en-US" sz="1400" dirty="0"/>
              <a:t>2.	The applicant shall inspect and record Memory Lane prior to site construction and VDOT will need in writing that the applicant is responsible to repair all damages done to Memory Lane (SR 698) during site construction as well as having that as a part of their approved site development plans.</a:t>
            </a:r>
          </a:p>
          <a:p>
            <a:pPr lvl="1"/>
            <a:r>
              <a:rPr lang="en-US" sz="1400" dirty="0"/>
              <a:t>The applicant shall construct or bond for construction the site entrance(s) to the proposed facilities to meet VDOT entrance and intersection requirements prior to the issuance of a Zoning Permit.  The applicant shall notify VDOT and Fluvanna County in writing prior to commencing any construction or logging activity on the Site.</a:t>
            </a:r>
            <a:endParaRPr lang="en-US" sz="1400" dirty="0">
              <a:effectLst>
                <a:outerShdw blurRad="50800" dist="38100" algn="tr" rotWithShape="0">
                  <a:prstClr val="black">
                    <a:alpha val="40000"/>
                  </a:prstClr>
                </a:outerShdw>
              </a:effectLst>
            </a:endParaRPr>
          </a:p>
          <a:p>
            <a:pPr lvl="1"/>
            <a:r>
              <a:rPr lang="en-US" sz="1400" dirty="0"/>
              <a:t>4.	A Traffic Management Plan for the materials recovery facility use shall be provided to VDOT and Fluvanna County for site development plan review and approval purposes.</a:t>
            </a:r>
            <a:endParaRPr lang="en-US" sz="1400" dirty="0">
              <a:effectLst>
                <a:outerShdw blurRad="50800" dist="38100" algn="tr" rotWithShape="0">
                  <a:prstClr val="black">
                    <a:alpha val="40000"/>
                  </a:prstClr>
                </a:outerShdw>
              </a:effectLst>
            </a:endParaRPr>
          </a:p>
        </p:txBody>
      </p:sp>
    </p:spTree>
    <p:extLst>
      <p:ext uri="{BB962C8B-B14F-4D97-AF65-F5344CB8AC3E}">
        <p14:creationId xmlns:p14="http://schemas.microsoft.com/office/powerpoint/2010/main" val="393924899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BF99-367F-4F32-B051-0E42210B7E7F}"/>
              </a:ext>
            </a:extLst>
          </p:cNvPr>
          <p:cNvSpPr>
            <a:spLocks noGrp="1"/>
          </p:cNvSpPr>
          <p:nvPr>
            <p:ph type="title"/>
          </p:nvPr>
        </p:nvSpPr>
        <p:spPr/>
        <p:txBody>
          <a:bodyPr/>
          <a:lstStyle/>
          <a:p>
            <a:r>
              <a:rPr lang="en-US" dirty="0"/>
              <a:t> SDP 24:04 S.B. Cox, Inc. – Background cont.</a:t>
            </a:r>
          </a:p>
        </p:txBody>
      </p:sp>
      <p:sp>
        <p:nvSpPr>
          <p:cNvPr id="3" name="Content Placeholder 2">
            <a:extLst>
              <a:ext uri="{FF2B5EF4-FFF2-40B4-BE49-F238E27FC236}">
                <a16:creationId xmlns:a16="http://schemas.microsoft.com/office/drawing/2014/main" id="{7AD2D2F9-8BF7-4DA7-858A-A2494C41A9F9}"/>
              </a:ext>
            </a:extLst>
          </p:cNvPr>
          <p:cNvSpPr>
            <a:spLocks noGrp="1"/>
          </p:cNvSpPr>
          <p:nvPr>
            <p:ph idx="1"/>
          </p:nvPr>
        </p:nvSpPr>
        <p:spPr>
          <a:xfrm>
            <a:off x="525463" y="959225"/>
            <a:ext cx="8069897" cy="5430146"/>
          </a:xfrm>
        </p:spPr>
        <p:txBody>
          <a:bodyPr/>
          <a:lstStyle/>
          <a:p>
            <a:pPr lvl="1"/>
            <a:r>
              <a:rPr lang="en-US" sz="1400" dirty="0"/>
              <a:t>5. 	A minimum one hundred (100) foot buffer shall be maintained along all property lines that adjoin agricultural, residential or business districts.  Land clearing is not permitted within this buffer area, except for the removal of dead or diseased vegetation and/or maintenance purposes.  The applicant shall meet the required Zoning Ordinance buffer and screening requirements by supplementing the existing screening materials to the reasonable satisfaction of the Zoning Administrator.</a:t>
            </a:r>
            <a:endParaRPr lang="en-US" sz="1400" dirty="0">
              <a:effectLst>
                <a:outerShdw blurRad="50800" dist="38100" algn="tr" rotWithShape="0">
                  <a:prstClr val="black">
                    <a:alpha val="40000"/>
                  </a:prstClr>
                </a:outerShdw>
              </a:effectLst>
            </a:endParaRPr>
          </a:p>
          <a:p>
            <a:pPr lvl="1"/>
            <a:r>
              <a:rPr lang="en-US" sz="1400" dirty="0"/>
              <a:t>6.	The applicant will only accept construction or demolition waste and other inert materials with the sole intent to be recycled and all other solid waste will be transported outside of Fluvanna County to an approved sanitary landfill location.</a:t>
            </a:r>
            <a:endParaRPr lang="en-US" sz="1400" dirty="0">
              <a:effectLst>
                <a:outerShdw blurRad="50800" dist="38100" algn="tr" rotWithShape="0">
                  <a:prstClr val="black">
                    <a:alpha val="40000"/>
                  </a:prstClr>
                </a:outerShdw>
              </a:effectLst>
            </a:endParaRPr>
          </a:p>
          <a:p>
            <a:pPr lvl="1"/>
            <a:r>
              <a:rPr lang="en-US" sz="1400" dirty="0"/>
              <a:t>7.      The applicant will operate the materials recovery facility Monday through Friday, from 6:00 am to 6:00 pm and on Saturday from 6:00 am to Noon; with no Sunday operations.</a:t>
            </a:r>
          </a:p>
          <a:p>
            <a:pPr lvl="1"/>
            <a:r>
              <a:rPr lang="en-US" sz="1400" dirty="0"/>
              <a:t>8.	The applicant will be responsible for compliance with the Fluvanna County lighting and noise ordinance requirements, that are amended from time to time.</a:t>
            </a:r>
            <a:endParaRPr lang="en-US" sz="1400" dirty="0">
              <a:effectLst>
                <a:outerShdw blurRad="50800" dist="38100" algn="tr" rotWithShape="0">
                  <a:prstClr val="black">
                    <a:alpha val="40000"/>
                  </a:prstClr>
                </a:outerShdw>
              </a:effectLst>
            </a:endParaRPr>
          </a:p>
          <a:p>
            <a:pPr lvl="1"/>
            <a:r>
              <a:rPr lang="en-US" sz="1400" dirty="0"/>
              <a:t>9.	The site shall be maintained in a neat and orderly manner so that the visual appearance from the public right-of-way and adjacent properties is acceptable to County officials.</a:t>
            </a:r>
          </a:p>
          <a:p>
            <a:pPr lvl="1"/>
            <a:r>
              <a:rPr lang="en-US" sz="1400" dirty="0"/>
              <a:t>10.	The Board of Supervisors, or its representative, reserves the right to inspect the property for compliance with these conditions at any time, upon reasonable notice.</a:t>
            </a:r>
            <a:endParaRPr lang="en-US" sz="1400" dirty="0">
              <a:effectLst>
                <a:outerShdw blurRad="50800" dist="38100" algn="tr" rotWithShape="0">
                  <a:prstClr val="black">
                    <a:alpha val="40000"/>
                  </a:prstClr>
                </a:outerShdw>
              </a:effectLst>
            </a:endParaRPr>
          </a:p>
          <a:p>
            <a:pPr lvl="1"/>
            <a:r>
              <a:rPr lang="en-US" sz="1400" dirty="0"/>
              <a:t>11.	Under Section 22-17-4 F (2) of the Fluvanna County Code, the Board of Supervisors has the authority to revoke a Special Use Permit if the property owner has substantially breached the conditions of the Special Use Permit.</a:t>
            </a:r>
            <a:endParaRPr lang="en-US" sz="1400" dirty="0">
              <a:effectLst>
                <a:outerShdw blurRad="50800" dist="38100" algn="tr" rotWithShape="0">
                  <a:prstClr val="black">
                    <a:alpha val="40000"/>
                  </a:prstClr>
                </a:outerShdw>
              </a:effectLst>
            </a:endParaRPr>
          </a:p>
          <a:p>
            <a:endParaRPr lang="en-US" sz="1400" dirty="0">
              <a:effectLst>
                <a:outerShdw blurRad="50800" dist="38100" algn="tr" rotWithShape="0">
                  <a:prstClr val="black">
                    <a:alpha val="40000"/>
                  </a:prstClr>
                </a:outerShdw>
              </a:effectLst>
            </a:endParaRPr>
          </a:p>
        </p:txBody>
      </p:sp>
    </p:spTree>
    <p:extLst>
      <p:ext uri="{BB962C8B-B14F-4D97-AF65-F5344CB8AC3E}">
        <p14:creationId xmlns:p14="http://schemas.microsoft.com/office/powerpoint/2010/main" val="97748408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BF99-367F-4F32-B051-0E42210B7E7F}"/>
              </a:ext>
            </a:extLst>
          </p:cNvPr>
          <p:cNvSpPr>
            <a:spLocks noGrp="1"/>
          </p:cNvSpPr>
          <p:nvPr>
            <p:ph type="title"/>
          </p:nvPr>
        </p:nvSpPr>
        <p:spPr/>
        <p:txBody>
          <a:bodyPr/>
          <a:lstStyle/>
          <a:p>
            <a:r>
              <a:rPr lang="en-US" dirty="0"/>
              <a:t> SDP 24:04 S.B. Cox, Inc. – Background cont.</a:t>
            </a:r>
          </a:p>
        </p:txBody>
      </p:sp>
      <p:sp>
        <p:nvSpPr>
          <p:cNvPr id="3" name="Content Placeholder 2">
            <a:extLst>
              <a:ext uri="{FF2B5EF4-FFF2-40B4-BE49-F238E27FC236}">
                <a16:creationId xmlns:a16="http://schemas.microsoft.com/office/drawing/2014/main" id="{7AD2D2F9-8BF7-4DA7-858A-A2494C41A9F9}"/>
              </a:ext>
            </a:extLst>
          </p:cNvPr>
          <p:cNvSpPr>
            <a:spLocks noGrp="1"/>
          </p:cNvSpPr>
          <p:nvPr>
            <p:ph idx="1"/>
          </p:nvPr>
        </p:nvSpPr>
        <p:spPr>
          <a:xfrm>
            <a:off x="525463" y="959225"/>
            <a:ext cx="8069897" cy="5430146"/>
          </a:xfrm>
        </p:spPr>
        <p:txBody>
          <a:bodyPr/>
          <a:lstStyle/>
          <a:p>
            <a:r>
              <a:rPr lang="en-US" sz="1800" dirty="0"/>
              <a:t>The Technical Review Committee reviewed the Preliminary Site Plan on October 27, 2022. Staff sent the Site Development Plan to the TRC on June 5, 2024 for review and asked the group if they needed to meet again to discuss. The consensus of the TRC was that there </a:t>
            </a:r>
            <a:r>
              <a:rPr lang="en-US" sz="1800"/>
              <a:t>was no </a:t>
            </a:r>
            <a:r>
              <a:rPr lang="en-US" sz="1800" dirty="0"/>
              <a:t>need to meet again. Individual TRC members had the following comments:</a:t>
            </a:r>
            <a:endParaRPr lang="en-US" sz="1800" dirty="0">
              <a:effectLst>
                <a:outerShdw blurRad="50800" dist="38100" algn="tr" rotWithShape="0">
                  <a:prstClr val="black">
                    <a:alpha val="40000"/>
                  </a:prstClr>
                </a:outerShdw>
              </a:effectLst>
            </a:endParaRPr>
          </a:p>
          <a:p>
            <a:pPr lvl="1"/>
            <a:r>
              <a:rPr lang="en-US" sz="1600" dirty="0"/>
              <a:t>VDH-ODW – It appears that they are proposing an onsite septic system. The onsite system needs to be designed by a private onsite soil evaluator and must be signed off by a waste water engineer/PE and submitted to the local health department (it appears from the site plan that the facility will connect to the existing water system in the area).</a:t>
            </a:r>
          </a:p>
          <a:p>
            <a:pPr lvl="1"/>
            <a:r>
              <a:rPr lang="en-US" sz="1600" dirty="0"/>
              <a:t>Fluvanna County Building Inspector – From the Building Inspection Department we can do all of our compliance once the building set of plans is applied for.</a:t>
            </a:r>
            <a:endParaRPr lang="en-US" sz="1600" dirty="0">
              <a:effectLst>
                <a:outerShdw blurRad="50800" dist="38100" algn="tr" rotWithShape="0">
                  <a:prstClr val="black">
                    <a:alpha val="40000"/>
                  </a:prstClr>
                </a:outerShdw>
              </a:effectLst>
            </a:endParaRPr>
          </a:p>
          <a:p>
            <a:pPr lvl="1"/>
            <a:r>
              <a:rPr lang="en-US" sz="1600" dirty="0"/>
              <a:t>Fire/Rescue: It appears that the Cul-De-Sac is 100' Diameter, hydrants are in good locations and access for fire apparatus is good. Just a reminder, the fire hydrants need to have National Standard Threads.</a:t>
            </a:r>
            <a:endParaRPr lang="en-US" sz="1600" dirty="0">
              <a:effectLst>
                <a:outerShdw blurRad="50800" dist="38100" algn="tr" rotWithShape="0">
                  <a:prstClr val="black">
                    <a:alpha val="40000"/>
                  </a:prstClr>
                </a:outerShdw>
              </a:effectLst>
            </a:endParaRPr>
          </a:p>
          <a:p>
            <a:pPr lvl="1"/>
            <a:endParaRPr lang="en-US" sz="1600" dirty="0">
              <a:effectLst>
                <a:outerShdw blurRad="50800" dist="38100" algn="tr" rotWithShape="0">
                  <a:prstClr val="black">
                    <a:alpha val="40000"/>
                  </a:prstClr>
                </a:outerShdw>
              </a:effectLst>
            </a:endParaRPr>
          </a:p>
          <a:p>
            <a:endParaRPr lang="en-US" sz="1400" dirty="0">
              <a:effectLst>
                <a:outerShdw blurRad="50800" dist="38100" algn="tr" rotWithShape="0">
                  <a:prstClr val="black">
                    <a:alpha val="40000"/>
                  </a:prstClr>
                </a:outerShdw>
              </a:effectLst>
            </a:endParaRPr>
          </a:p>
        </p:txBody>
      </p:sp>
    </p:spTree>
    <p:extLst>
      <p:ext uri="{BB962C8B-B14F-4D97-AF65-F5344CB8AC3E}">
        <p14:creationId xmlns:p14="http://schemas.microsoft.com/office/powerpoint/2010/main" val="4073316970"/>
      </p:ext>
    </p:extLst>
  </p:cSld>
  <p:clrMapOvr>
    <a:masterClrMapping/>
  </p:clrMapOvr>
  <p:transition>
    <p:wipe dir="r"/>
  </p:transition>
</p:sld>
</file>

<file path=ppt/theme/theme1.xml><?xml version="1.0" encoding="utf-8"?>
<a:theme xmlns:a="http://schemas.openxmlformats.org/drawingml/2006/main" name="1_Default Design">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12379</TotalTime>
  <Pages>5</Pages>
  <Words>1213</Words>
  <Application>Microsoft Office PowerPoint</Application>
  <PresentationFormat>On-screen Show (4:3)</PresentationFormat>
  <Paragraphs>43</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Lucida Bright</vt:lpstr>
      <vt:lpstr>Times New Roman</vt:lpstr>
      <vt:lpstr>Wingdings</vt:lpstr>
      <vt:lpstr>1_Default Design</vt:lpstr>
      <vt:lpstr>SDP 24:04 S.B. Cox, Inc. Site Development Plan</vt:lpstr>
      <vt:lpstr> SDP 24:04 S.B. Cox, Inc. – Background </vt:lpstr>
      <vt:lpstr>        S.B. Cox, Inc. Site Location</vt:lpstr>
      <vt:lpstr>S.B. Cox, Inc. Parcel Map</vt:lpstr>
      <vt:lpstr>S.B. Cox, Inc. Parcel – Lot Layout</vt:lpstr>
      <vt:lpstr> SDP 24:04 S.B. Cox, Inc. – Background cont.</vt:lpstr>
      <vt:lpstr> SDP 24:04 S.B. Cox, Inc. – Background cont.</vt:lpstr>
      <vt:lpstr> SDP 24:04 S.B. Cox, Inc. – Background cont.</vt:lpstr>
      <vt:lpstr> SDP 24:04 S.B. Cox, Inc. – Background cont.</vt:lpstr>
      <vt:lpstr>S.B. Cox, Inc. Site Development Plan – Page 7</vt:lpstr>
      <vt:lpstr>S.B. Cox, Inc. Site Development Plan – Page 8</vt:lpstr>
      <vt:lpstr> Planning Commissioners Discussion</vt:lpstr>
      <vt:lpstr>SDP 24:04 Planning Commission Motion</vt:lpstr>
    </vt:vector>
  </TitlesOfParts>
  <Company>Honeywell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.ppt template</dc:subject>
  <dc:creator>dbottig</dc:creator>
  <cp:keywords>on screen power point template/Honeywell</cp:keywords>
  <dc:description>Honeywell approved template with minimum user hints and tips</dc:description>
  <cp:lastModifiedBy>Todd Fortune</cp:lastModifiedBy>
  <cp:revision>575</cp:revision>
  <cp:lastPrinted>2024-07-09T20:41:54Z</cp:lastPrinted>
  <dcterms:created xsi:type="dcterms:W3CDTF">2003-04-18T00:36:36Z</dcterms:created>
  <dcterms:modified xsi:type="dcterms:W3CDTF">2024-07-09T20:42:36Z</dcterms:modified>
</cp:coreProperties>
</file>