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5"/>
  </p:sldMasterIdLst>
  <p:notesMasterIdLst>
    <p:notesMasterId r:id="rId16"/>
  </p:notesMasterIdLst>
  <p:handoutMasterIdLst>
    <p:handoutMasterId r:id="rId17"/>
  </p:handoutMasterIdLst>
  <p:sldIdLst>
    <p:sldId id="488" r:id="rId6"/>
    <p:sldId id="486" r:id="rId7"/>
    <p:sldId id="490" r:id="rId8"/>
    <p:sldId id="495" r:id="rId9"/>
    <p:sldId id="496" r:id="rId10"/>
    <p:sldId id="497" r:id="rId11"/>
    <p:sldId id="494" r:id="rId12"/>
    <p:sldId id="489" r:id="rId13"/>
    <p:sldId id="491" r:id="rId14"/>
    <p:sldId id="492" r:id="rId15"/>
  </p:sldIdLst>
  <p:sldSz cx="12192000" cy="68580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i Henshaw" initials="SH" lastIdx="3" clrIdx="0">
    <p:extLst>
      <p:ext uri="{19B8F6BF-5375-455C-9EA6-DF929625EA0E}">
        <p15:presenceInfo xmlns:p15="http://schemas.microsoft.com/office/powerpoint/2012/main" userId="S-1-5-21-884636382-3532462272-1381336-57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92"/>
    <a:srgbClr val="006600"/>
    <a:srgbClr val="FF0000"/>
    <a:srgbClr val="0000CC"/>
    <a:srgbClr val="CCECFF"/>
    <a:srgbClr val="66FF66"/>
    <a:srgbClr val="000000"/>
    <a:srgbClr val="CC3300"/>
    <a:srgbClr val="66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5624" autoAdjust="0"/>
  </p:normalViewPr>
  <p:slideViewPr>
    <p:cSldViewPr>
      <p:cViewPr varScale="1">
        <p:scale>
          <a:sx n="105" d="100"/>
          <a:sy n="105" d="100"/>
        </p:scale>
        <p:origin x="55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2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2A000AB2-F0E1-42F0-B40F-BC1EB496E598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33C749E1-5ABC-4649-B947-AE67221AD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9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572DFE-432F-4468-8E5A-7E4A7B070A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379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9295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ame 10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9295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Picture 18" descr="fluvanna seal - transparent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90354" y="4038781"/>
            <a:ext cx="9011292" cy="533219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84374" y="2856498"/>
            <a:ext cx="9023253" cy="11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800" cap="small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981" y="2753721"/>
            <a:ext cx="1517479" cy="13505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2" y="4648200"/>
            <a:ext cx="4074098" cy="1425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836625"/>
            <a:ext cx="4150136" cy="1443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2" y="836625"/>
            <a:ext cx="4074098" cy="137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4660188"/>
            <a:ext cx="4150136" cy="1413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84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28600"/>
            <a:ext cx="10464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7DEF-DCEB-4DBE-990E-05D9F9113729}" type="slidenum">
              <a:rPr lang="en-US" altLang="en-US" b="1" smtClean="0"/>
              <a:pPr>
                <a:defRPr/>
              </a:pPr>
              <a:t>‹#›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933662478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066926"/>
            <a:ext cx="10363200" cy="1362075"/>
          </a:xfrm>
        </p:spPr>
        <p:txBody>
          <a:bodyPr anchor="ctr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138614"/>
            <a:ext cx="10363200" cy="1500187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D938-80AB-4106-896C-F796B3FBD142}" type="slidenum">
              <a:rPr lang="en-US" altLang="en-US" b="1" smtClean="0"/>
              <a:pPr>
                <a:defRPr/>
              </a:pPr>
              <a:t>‹#›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220315376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9295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90354" y="4038600"/>
            <a:ext cx="9011292" cy="533219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84374" y="2856498"/>
            <a:ext cx="9023253" cy="11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800" cap="small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Frame 10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9295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Picture 18" descr="fluvanna seal - transparent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201" y="2753721"/>
            <a:ext cx="1517479" cy="1350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00790"/>
            <a:ext cx="4100124" cy="15148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778" y="800790"/>
            <a:ext cx="4273222" cy="146499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660188"/>
            <a:ext cx="4100124" cy="141383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778" y="4590458"/>
            <a:ext cx="4273222" cy="148356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230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9295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97507" y="1052905"/>
            <a:ext cx="7796986" cy="129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cap="small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Frame 12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9295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4" name="Picture 23" descr="fluvanna seal - transparent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0926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1009260"/>
            <a:ext cx="1517479" cy="1350557"/>
          </a:xfrm>
          <a:prstGeom prst="rect">
            <a:avLst/>
          </a:prstGeom>
        </p:spPr>
      </p:pic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32312" y="6271459"/>
            <a:ext cx="9727372" cy="586541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556675"/>
            <a:ext cx="4074098" cy="1425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64" y="2971800"/>
            <a:ext cx="4150136" cy="1443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971800"/>
            <a:ext cx="4074098" cy="137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464" y="4568663"/>
            <a:ext cx="4150136" cy="1413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537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9295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97507" y="1052905"/>
            <a:ext cx="7796986" cy="129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cap="small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Frame 12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9295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4" name="Picture 23" descr="fluvanna seal - transparent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0926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1009260"/>
            <a:ext cx="1517479" cy="1350557"/>
          </a:xfrm>
          <a:prstGeom prst="rect">
            <a:avLst/>
          </a:prstGeom>
        </p:spPr>
      </p:pic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32312" y="6271459"/>
            <a:ext cx="9727372" cy="586541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73389" y="2819400"/>
            <a:ext cx="8845222" cy="3161610"/>
            <a:chOff x="1594178" y="2895600"/>
            <a:chExt cx="8845222" cy="31616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4178" y="2895600"/>
              <a:ext cx="4100124" cy="151482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6178" y="2895600"/>
              <a:ext cx="4273222" cy="146499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4178" y="4643374"/>
              <a:ext cx="4100124" cy="1413836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6178" y="4643374"/>
              <a:ext cx="4273222" cy="1413836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6658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‹#›</a:t>
            </a:fld>
            <a:endParaRPr lang="en-US" altLang="en-US" b="1" dirty="0"/>
          </a:p>
        </p:txBody>
      </p:sp>
      <p:pic>
        <p:nvPicPr>
          <p:cNvPr id="5" name="Picture 4" descr="C:\Users\snichols\AppData\Local\Microsoft\Windows\Temporary Internet Files\Content.IE5\LWY9ZV5I\MC900438203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8360" y="125095"/>
            <a:ext cx="2682240" cy="16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nichols\AppData\Local\Microsoft\Windows\Temporary Internet Files\Content.IE5\NPKIHHSC\MC900446228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9600" y="4953001"/>
            <a:ext cx="981456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nichols\AppData\Local\Microsoft\Windows\Temporary Internet Files\Content.IE5\NPKIHHSC\MC900446228[1]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9600" y="4953001"/>
            <a:ext cx="981456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71824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‹#›</a:t>
            </a:fld>
            <a:endParaRPr lang="en-US" altLang="en-US" b="1" dirty="0"/>
          </a:p>
        </p:txBody>
      </p:sp>
      <p:pic>
        <p:nvPicPr>
          <p:cNvPr id="5" name="Picture 8" descr="http://www.clker.com/cliparts/u/s/u/O/Y/X/theatre-spotlight-hi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9"/>
          <a:stretch/>
        </p:blipFill>
        <p:spPr bwMode="auto">
          <a:xfrm>
            <a:off x="5791200" y="0"/>
            <a:ext cx="6400800" cy="43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clker.com/cliparts/u/s/u/O/Y/X/theatre-spotlight-hi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9"/>
          <a:stretch/>
        </p:blipFill>
        <p:spPr bwMode="auto">
          <a:xfrm>
            <a:off x="5791200" y="0"/>
            <a:ext cx="6400800" cy="43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29106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‹#›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79732570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43000"/>
            <a:ext cx="5130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143000"/>
            <a:ext cx="5130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0089-AEF7-4988-8949-CA7941294EB5}" type="slidenum">
              <a:rPr lang="en-US" altLang="en-US" b="1" smtClean="0"/>
              <a:pPr>
                <a:defRPr/>
              </a:pPr>
              <a:t>‹#›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93694716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nichols\AppData\Local\Microsoft\Windows\Temporary Internet Files\Content.IE5\LWY9ZV5I\MC900438203[1]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8360" y="125095"/>
            <a:ext cx="2682240" cy="16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nichols\AppData\Local\Microsoft\Windows\Temporary Internet Files\Content.IE5\NPKIHHSC\MC900446228[1]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9600" y="4953001"/>
            <a:ext cx="981456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43000"/>
            <a:ext cx="5130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143000"/>
            <a:ext cx="5130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0089-AEF7-4988-8949-CA7941294EB5}" type="slidenum">
              <a:rPr lang="en-US" altLang="en-US" b="1" smtClean="0"/>
              <a:pPr>
                <a:defRPr/>
              </a:pPr>
              <a:t>‹#›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120626580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10" name="Frame 9"/>
            <p:cNvSpPr/>
            <p:nvPr userDrawn="1"/>
          </p:nvSpPr>
          <p:spPr bwMode="auto">
            <a:xfrm>
              <a:off x="0" y="0"/>
              <a:ext cx="9144000" cy="6858000"/>
            </a:xfrm>
            <a:prstGeom prst="fram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 bwMode="auto">
            <a:xfrm>
              <a:off x="115147" y="138350"/>
              <a:ext cx="8913707" cy="6581301"/>
            </a:xfrm>
            <a:prstGeom prst="roundRect">
              <a:avLst>
                <a:gd name="adj" fmla="val 9603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2" name="Frame 1"/>
            <p:cNvSpPr/>
            <p:nvPr/>
          </p:nvSpPr>
          <p:spPr bwMode="auto">
            <a:xfrm>
              <a:off x="0" y="0"/>
              <a:ext cx="9144000" cy="6858000"/>
            </a:xfrm>
            <a:prstGeom prst="fram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15147" y="138350"/>
              <a:ext cx="8913707" cy="6581301"/>
            </a:xfrm>
            <a:prstGeom prst="roundRect">
              <a:avLst>
                <a:gd name="adj" fmla="val 9603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228600"/>
            <a:ext cx="1046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143001"/>
            <a:ext cx="10464800" cy="53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</a:t>
            </a:r>
            <a:r>
              <a:rPr lang="en-US" altLang="en-US" dirty="0" err="1"/>
              <a:t>levelY</a:t>
            </a:r>
            <a:endParaRPr lang="en-US" altLang="en-US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63600" y="1066800"/>
            <a:ext cx="1046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400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2400" y="6518032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CD8EE6D-A2C9-4FAD-BE51-D0190ED1463C}" type="slidenum">
              <a:rPr lang="en-US" altLang="en-US" b="1" smtClean="0"/>
              <a:pPr>
                <a:defRPr/>
              </a:pPr>
              <a:t>‹#›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94480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34" r:id="rId3"/>
    <p:sldLayoutId id="2147483744" r:id="rId4"/>
    <p:sldLayoutId id="2147483735" r:id="rId5"/>
    <p:sldLayoutId id="2147483736" r:id="rId6"/>
    <p:sldLayoutId id="2147483737" r:id="rId7"/>
    <p:sldLayoutId id="2147483738" r:id="rId8"/>
    <p:sldLayoutId id="2147483745" r:id="rId9"/>
    <p:sldLayoutId id="2147483739" r:id="rId10"/>
    <p:sldLayoutId id="2147483740" r:id="rId11"/>
  </p:sldLayoutIdLst>
  <p:transition spd="med">
    <p:strips dir="rd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1</a:t>
            </a:fld>
            <a:endParaRPr lang="en-US" alt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10464800" cy="3657600"/>
          </a:xfrm>
        </p:spPr>
        <p:txBody>
          <a:bodyPr/>
          <a:lstStyle/>
          <a:p>
            <a:pPr algn="ctr"/>
            <a:r>
              <a:rPr lang="en-US" sz="4500" dirty="0">
                <a:solidFill>
                  <a:schemeClr val="tx1"/>
                </a:solidFill>
                <a:effectLst/>
              </a:rPr>
              <a:t>Comprehensive Plan Update</a:t>
            </a:r>
            <a:br>
              <a:rPr lang="en-US" sz="4400" dirty="0">
                <a:solidFill>
                  <a:schemeClr val="tx1"/>
                </a:solidFill>
                <a:effectLst/>
              </a:rPr>
            </a:br>
            <a:br>
              <a:rPr lang="en-US" sz="4400" dirty="0">
                <a:solidFill>
                  <a:schemeClr val="tx1"/>
                </a:solidFill>
                <a:effectLst/>
              </a:rPr>
            </a:br>
            <a:r>
              <a:rPr lang="en-US" sz="4400" dirty="0">
                <a:solidFill>
                  <a:schemeClr val="tx1"/>
                </a:solidFill>
                <a:effectLst/>
              </a:rPr>
              <a:t>Planning Commission</a:t>
            </a:r>
            <a:br>
              <a:rPr lang="en-US" altLang="en-US" sz="4000" dirty="0">
                <a:solidFill>
                  <a:schemeClr val="tx1"/>
                </a:solidFill>
                <a:effectLst/>
              </a:rPr>
            </a:br>
            <a:r>
              <a:rPr lang="en-US" altLang="en-US" sz="4000" dirty="0">
                <a:solidFill>
                  <a:schemeClr val="tx1"/>
                </a:solidFill>
                <a:effectLst/>
              </a:rPr>
              <a:t>Tuesday, December 10, 2024</a:t>
            </a:r>
            <a:br>
              <a:rPr lang="en-US" altLang="en-US" sz="4000" dirty="0">
                <a:solidFill>
                  <a:schemeClr val="tx1"/>
                </a:solidFill>
                <a:effectLst/>
              </a:rPr>
            </a:br>
            <a:r>
              <a:rPr lang="en-US" altLang="en-US" sz="4000" dirty="0">
                <a:solidFill>
                  <a:schemeClr val="tx1"/>
                </a:solidFill>
                <a:effectLst/>
              </a:rPr>
              <a:t>Todd Fortune</a:t>
            </a:r>
            <a:br>
              <a:rPr lang="en-US" altLang="en-US" sz="4000" dirty="0">
                <a:solidFill>
                  <a:schemeClr val="tx1"/>
                </a:solidFill>
                <a:effectLst/>
              </a:rPr>
            </a:br>
            <a:r>
              <a:rPr lang="en-US" altLang="en-US" sz="4000" dirty="0">
                <a:solidFill>
                  <a:schemeClr val="tx1"/>
                </a:solidFill>
                <a:effectLst/>
              </a:rPr>
              <a:t>Director of Planning</a:t>
            </a:r>
            <a:endParaRPr lang="en-US" sz="4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A620BB-04BD-4B50-ACEE-1D860D78E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17609"/>
            <a:ext cx="9211961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87355"/>
      </p:ext>
    </p:extLst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2436-38EB-441B-9107-7E1C9EF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Comprehensive Plan – Census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05A2-C569-41F7-B11E-36A22258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857134"/>
            <a:ext cx="10819384" cy="762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Upon investigating this block, it was determined that the Census Bureau “injected noise” into this block to come up with a population number (other blocks may have experienced the same thing).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6A33-F7F6-4973-94D1-EE62CAED4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10</a:t>
            </a:fld>
            <a:endParaRPr lang="en-US" alt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DB132-E5BD-4525-8A9B-AB9C8C924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59" t="4000" b="68000"/>
          <a:stretch/>
        </p:blipFill>
        <p:spPr>
          <a:xfrm>
            <a:off x="533400" y="1196673"/>
            <a:ext cx="4993694" cy="4347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A33894-DFAC-4AAA-A3F2-3B64828C473D}"/>
              </a:ext>
            </a:extLst>
          </p:cNvPr>
          <p:cNvSpPr/>
          <p:nvPr/>
        </p:nvSpPr>
        <p:spPr bwMode="auto">
          <a:xfrm>
            <a:off x="1219200" y="1676400"/>
            <a:ext cx="3581400" cy="23622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50E120-CEC6-4E20-9A45-CF0F47067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28" y="1196672"/>
            <a:ext cx="5212420" cy="4347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480FB1-D77E-4D41-BFFC-04B71788515B}"/>
              </a:ext>
            </a:extLst>
          </p:cNvPr>
          <p:cNvSpPr/>
          <p:nvPr/>
        </p:nvSpPr>
        <p:spPr bwMode="auto">
          <a:xfrm>
            <a:off x="7022592" y="1481328"/>
            <a:ext cx="3739896" cy="2496312"/>
          </a:xfrm>
          <a:custGeom>
            <a:avLst/>
            <a:gdLst>
              <a:gd name="connsiteX0" fmla="*/ 3621024 w 3739896"/>
              <a:gd name="connsiteY0" fmla="*/ 9144 h 2496312"/>
              <a:gd name="connsiteX1" fmla="*/ 3337560 w 3739896"/>
              <a:gd name="connsiteY1" fmla="*/ 100584 h 2496312"/>
              <a:gd name="connsiteX2" fmla="*/ 2313432 w 3739896"/>
              <a:gd name="connsiteY2" fmla="*/ 91440 h 2496312"/>
              <a:gd name="connsiteX3" fmla="*/ 1344168 w 3739896"/>
              <a:gd name="connsiteY3" fmla="*/ 438912 h 2496312"/>
              <a:gd name="connsiteX4" fmla="*/ 640080 w 3739896"/>
              <a:gd name="connsiteY4" fmla="*/ 786384 h 2496312"/>
              <a:gd name="connsiteX5" fmla="*/ 173736 w 3739896"/>
              <a:gd name="connsiteY5" fmla="*/ 1207008 h 2496312"/>
              <a:gd name="connsiteX6" fmla="*/ 0 w 3739896"/>
              <a:gd name="connsiteY6" fmla="*/ 1527048 h 2496312"/>
              <a:gd name="connsiteX7" fmla="*/ 73152 w 3739896"/>
              <a:gd name="connsiteY7" fmla="*/ 1819656 h 2496312"/>
              <a:gd name="connsiteX8" fmla="*/ 100584 w 3739896"/>
              <a:gd name="connsiteY8" fmla="*/ 1856232 h 2496312"/>
              <a:gd name="connsiteX9" fmla="*/ 996696 w 3739896"/>
              <a:gd name="connsiteY9" fmla="*/ 1755648 h 2496312"/>
              <a:gd name="connsiteX10" fmla="*/ 2404872 w 3739896"/>
              <a:gd name="connsiteY10" fmla="*/ 2496312 h 2496312"/>
              <a:gd name="connsiteX11" fmla="*/ 3739896 w 3739896"/>
              <a:gd name="connsiteY11" fmla="*/ 0 h 2496312"/>
              <a:gd name="connsiteX12" fmla="*/ 3621024 w 3739896"/>
              <a:gd name="connsiteY12" fmla="*/ 9144 h 2496312"/>
              <a:gd name="connsiteX0" fmla="*/ 3621024 w 3739896"/>
              <a:gd name="connsiteY0" fmla="*/ 9144 h 2496312"/>
              <a:gd name="connsiteX1" fmla="*/ 3236976 w 3739896"/>
              <a:gd name="connsiteY1" fmla="*/ 36576 h 2496312"/>
              <a:gd name="connsiteX2" fmla="*/ 2313432 w 3739896"/>
              <a:gd name="connsiteY2" fmla="*/ 91440 h 2496312"/>
              <a:gd name="connsiteX3" fmla="*/ 1344168 w 3739896"/>
              <a:gd name="connsiteY3" fmla="*/ 438912 h 2496312"/>
              <a:gd name="connsiteX4" fmla="*/ 640080 w 3739896"/>
              <a:gd name="connsiteY4" fmla="*/ 786384 h 2496312"/>
              <a:gd name="connsiteX5" fmla="*/ 173736 w 3739896"/>
              <a:gd name="connsiteY5" fmla="*/ 1207008 h 2496312"/>
              <a:gd name="connsiteX6" fmla="*/ 0 w 3739896"/>
              <a:gd name="connsiteY6" fmla="*/ 1527048 h 2496312"/>
              <a:gd name="connsiteX7" fmla="*/ 73152 w 3739896"/>
              <a:gd name="connsiteY7" fmla="*/ 1819656 h 2496312"/>
              <a:gd name="connsiteX8" fmla="*/ 100584 w 3739896"/>
              <a:gd name="connsiteY8" fmla="*/ 1856232 h 2496312"/>
              <a:gd name="connsiteX9" fmla="*/ 996696 w 3739896"/>
              <a:gd name="connsiteY9" fmla="*/ 1755648 h 2496312"/>
              <a:gd name="connsiteX10" fmla="*/ 2404872 w 3739896"/>
              <a:gd name="connsiteY10" fmla="*/ 2496312 h 2496312"/>
              <a:gd name="connsiteX11" fmla="*/ 3739896 w 3739896"/>
              <a:gd name="connsiteY11" fmla="*/ 0 h 2496312"/>
              <a:gd name="connsiteX12" fmla="*/ 3621024 w 3739896"/>
              <a:gd name="connsiteY12" fmla="*/ 9144 h 2496312"/>
              <a:gd name="connsiteX0" fmla="*/ 3621024 w 3739896"/>
              <a:gd name="connsiteY0" fmla="*/ 9144 h 2496312"/>
              <a:gd name="connsiteX1" fmla="*/ 3236976 w 3739896"/>
              <a:gd name="connsiteY1" fmla="*/ 36576 h 2496312"/>
              <a:gd name="connsiteX2" fmla="*/ 2340864 w 3739896"/>
              <a:gd name="connsiteY2" fmla="*/ 109728 h 2496312"/>
              <a:gd name="connsiteX3" fmla="*/ 1344168 w 3739896"/>
              <a:gd name="connsiteY3" fmla="*/ 438912 h 2496312"/>
              <a:gd name="connsiteX4" fmla="*/ 640080 w 3739896"/>
              <a:gd name="connsiteY4" fmla="*/ 786384 h 2496312"/>
              <a:gd name="connsiteX5" fmla="*/ 173736 w 3739896"/>
              <a:gd name="connsiteY5" fmla="*/ 1207008 h 2496312"/>
              <a:gd name="connsiteX6" fmla="*/ 0 w 3739896"/>
              <a:gd name="connsiteY6" fmla="*/ 1527048 h 2496312"/>
              <a:gd name="connsiteX7" fmla="*/ 73152 w 3739896"/>
              <a:gd name="connsiteY7" fmla="*/ 1819656 h 2496312"/>
              <a:gd name="connsiteX8" fmla="*/ 100584 w 3739896"/>
              <a:gd name="connsiteY8" fmla="*/ 1856232 h 2496312"/>
              <a:gd name="connsiteX9" fmla="*/ 996696 w 3739896"/>
              <a:gd name="connsiteY9" fmla="*/ 1755648 h 2496312"/>
              <a:gd name="connsiteX10" fmla="*/ 2404872 w 3739896"/>
              <a:gd name="connsiteY10" fmla="*/ 2496312 h 2496312"/>
              <a:gd name="connsiteX11" fmla="*/ 3739896 w 3739896"/>
              <a:gd name="connsiteY11" fmla="*/ 0 h 2496312"/>
              <a:gd name="connsiteX12" fmla="*/ 3621024 w 3739896"/>
              <a:gd name="connsiteY12" fmla="*/ 9144 h 249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9896" h="2496312">
                <a:moveTo>
                  <a:pt x="3621024" y="9144"/>
                </a:moveTo>
                <a:lnTo>
                  <a:pt x="3236976" y="36576"/>
                </a:lnTo>
                <a:lnTo>
                  <a:pt x="2340864" y="109728"/>
                </a:lnTo>
                <a:lnTo>
                  <a:pt x="1344168" y="438912"/>
                </a:lnTo>
                <a:lnTo>
                  <a:pt x="640080" y="786384"/>
                </a:lnTo>
                <a:lnTo>
                  <a:pt x="173736" y="1207008"/>
                </a:lnTo>
                <a:lnTo>
                  <a:pt x="0" y="1527048"/>
                </a:lnTo>
                <a:lnTo>
                  <a:pt x="73152" y="1819656"/>
                </a:lnTo>
                <a:lnTo>
                  <a:pt x="100584" y="1856232"/>
                </a:lnTo>
                <a:lnTo>
                  <a:pt x="996696" y="1755648"/>
                </a:lnTo>
                <a:lnTo>
                  <a:pt x="2404872" y="2496312"/>
                </a:lnTo>
                <a:lnTo>
                  <a:pt x="3739896" y="0"/>
                </a:lnTo>
                <a:lnTo>
                  <a:pt x="3621024" y="9144"/>
                </a:lnTo>
                <a:close/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B8B5EE-D297-470F-A735-BC9EA448CD57}"/>
              </a:ext>
            </a:extLst>
          </p:cNvPr>
          <p:cNvSpPr/>
          <p:nvPr/>
        </p:nvSpPr>
        <p:spPr bwMode="auto">
          <a:xfrm>
            <a:off x="8153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F4BEC-99DC-420B-94C0-D0876A84F78C}"/>
              </a:ext>
            </a:extLst>
          </p:cNvPr>
          <p:cNvSpPr txBox="1"/>
          <p:nvPr/>
        </p:nvSpPr>
        <p:spPr>
          <a:xfrm>
            <a:off x="7239000" y="3473678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Geenfront</a:t>
            </a:r>
            <a:r>
              <a:rPr lang="en-US" sz="800" dirty="0"/>
              <a:t> Furniture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A3A764-3E2B-43BD-901A-F1540D8B1CF0}"/>
              </a:ext>
            </a:extLst>
          </p:cNvPr>
          <p:cNvSpPr txBox="1"/>
          <p:nvPr/>
        </p:nvSpPr>
        <p:spPr>
          <a:xfrm>
            <a:off x="8560138" y="23622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Riverside Park</a:t>
            </a:r>
          </a:p>
        </p:txBody>
      </p:sp>
    </p:spTree>
    <p:extLst>
      <p:ext uri="{BB962C8B-B14F-4D97-AF65-F5344CB8AC3E}">
        <p14:creationId xmlns:p14="http://schemas.microsoft.com/office/powerpoint/2010/main" val="2803526053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2436-38EB-441B-9107-7E1C9EF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Comprehensive Plan – Status of Plan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05A2-C569-41F7-B11E-36A22258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43001"/>
            <a:ext cx="10464800" cy="5375031"/>
          </a:xfrm>
        </p:spPr>
        <p:txBody>
          <a:bodyPr/>
          <a:lstStyle/>
          <a:p>
            <a:r>
              <a:rPr lang="en-US" sz="2400" dirty="0"/>
              <a:t>Staff are collecting data for updates to sections of the Plan that are data intensive.</a:t>
            </a:r>
          </a:p>
          <a:p>
            <a:r>
              <a:rPr lang="en-US" sz="2400" dirty="0"/>
              <a:t>Staff are working on identifying locations for Community Meetings. There will be one for each district.</a:t>
            </a:r>
          </a:p>
          <a:p>
            <a:pPr lvl="1"/>
            <a:r>
              <a:rPr lang="en-US" b="1" dirty="0"/>
              <a:t>Columbia: Columbia Baptist Church</a:t>
            </a:r>
          </a:p>
          <a:p>
            <a:pPr lvl="1"/>
            <a:r>
              <a:rPr lang="en-US" b="1" dirty="0"/>
              <a:t>Cunningham: Antioch Baptist Church</a:t>
            </a:r>
          </a:p>
          <a:p>
            <a:pPr lvl="1"/>
            <a:r>
              <a:rPr lang="en-US" sz="2400" b="1" dirty="0"/>
              <a:t>Fork Union:</a:t>
            </a:r>
          </a:p>
          <a:p>
            <a:pPr lvl="1"/>
            <a:r>
              <a:rPr lang="en-US" b="1" dirty="0"/>
              <a:t>Palmyra:</a:t>
            </a:r>
          </a:p>
          <a:p>
            <a:pPr lvl="1"/>
            <a:r>
              <a:rPr lang="en-US" sz="2400" b="1" dirty="0"/>
              <a:t>Rivanna:</a:t>
            </a:r>
            <a:endParaRPr lang="en-US" sz="2400" dirty="0"/>
          </a:p>
          <a:p>
            <a:r>
              <a:rPr lang="en-US" sz="2400" dirty="0"/>
              <a:t>The target time period for these meetings is mid-to late January/early February.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6A33-F7F6-4973-94D1-EE62CAED4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2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46686250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2436-38EB-441B-9107-7E1C9EF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Comprehensive Plan – Community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05A2-C569-41F7-B11E-36A22258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43001"/>
            <a:ext cx="10464800" cy="4571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Community Meetings will consist of the following components:</a:t>
            </a:r>
          </a:p>
          <a:p>
            <a:r>
              <a:rPr lang="en-US" b="0" dirty="0"/>
              <a:t>Brief presentation by staff about the Comp Plan – what it is, why it’s important, and the process for updating the Plan.</a:t>
            </a:r>
          </a:p>
          <a:p>
            <a:r>
              <a:rPr lang="en-US" b="0" dirty="0"/>
              <a:t>Attendees will be broken into groups for interactive exercises:</a:t>
            </a:r>
          </a:p>
          <a:p>
            <a:pPr marL="685800" lvl="1"/>
            <a:r>
              <a:rPr lang="en-US" b="0" dirty="0"/>
              <a:t>Mapping exercise.</a:t>
            </a:r>
          </a:p>
          <a:p>
            <a:pPr marL="685800" lvl="1"/>
            <a:r>
              <a:rPr lang="en-US" b="0" dirty="0"/>
              <a:t>PARK (Preserve, Add, Remove, Keep out) exercise.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6A33-F7F6-4973-94D1-EE62CAED4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3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736421032"/>
      </p:ext>
    </p:extLst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2436-38EB-441B-9107-7E1C9EF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Comprehensive Plan – Community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05A2-C569-41F7-B11E-36A22258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43001"/>
            <a:ext cx="10464800" cy="5105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Community Meeting Presentation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6A33-F7F6-4973-94D1-EE62CAED4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4</a:t>
            </a:fld>
            <a:endParaRPr lang="en-US" alt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64D74-6D40-4F69-A561-231E85AF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600200"/>
            <a:ext cx="4292289" cy="4917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543D2-3F97-416F-A09B-839633DD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4168"/>
            <a:ext cx="4299888" cy="4943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2695898"/>
      </p:ext>
    </p:extLst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2436-38EB-441B-9107-7E1C9EF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Comprehensive Plan – Community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05A2-C569-41F7-B11E-36A22258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43001"/>
            <a:ext cx="10464800" cy="5105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Community Meeting Presentation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6A33-F7F6-4973-94D1-EE62CAED4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5</a:t>
            </a:fld>
            <a:endParaRPr lang="en-US" alt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9D1F2-3D00-4A9D-98D8-ECC4152A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87" y="1574168"/>
            <a:ext cx="4299888" cy="4920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EE3C3-A178-4D6D-B121-04793E3DA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40" y="1552609"/>
            <a:ext cx="4191000" cy="4965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9761686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2436-38EB-441B-9107-7E1C9EF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Comprehensive Plan – Group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05A2-C569-41F7-B11E-36A22258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43001"/>
            <a:ext cx="10464800" cy="5105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Exercise Worksheets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6A33-F7F6-4973-94D1-EE62CAED4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6</a:t>
            </a:fld>
            <a:endParaRPr lang="en-US" alt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C84D4-4206-4BAB-88A5-6E37D26B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80069"/>
            <a:ext cx="4648200" cy="48643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E9922-4CBB-488F-AB8B-CB8954C29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818" y="1555685"/>
            <a:ext cx="4138648" cy="4888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768233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2436-38EB-441B-9107-7E1C9EF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Comprehensive Plan – Advisory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05A2-C569-41F7-B11E-36A22258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43001"/>
            <a:ext cx="10464800" cy="5181599"/>
          </a:xfrm>
        </p:spPr>
        <p:txBody>
          <a:bodyPr/>
          <a:lstStyle/>
          <a:p>
            <a:r>
              <a:rPr lang="en-US" sz="2400" dirty="0"/>
              <a:t>Per guidance from the Planning Commission, the following advisory groups are being restarted/created to assist with the update of the Plan:</a:t>
            </a:r>
          </a:p>
          <a:p>
            <a:pPr lvl="1"/>
            <a:r>
              <a:rPr lang="en-US" sz="2000" b="0" dirty="0"/>
              <a:t>Rural Preservation (existing)</a:t>
            </a:r>
          </a:p>
          <a:p>
            <a:pPr lvl="1"/>
            <a:r>
              <a:rPr lang="en-US" sz="2000" b="0" dirty="0"/>
              <a:t>Historic Preservation (existing)</a:t>
            </a:r>
          </a:p>
          <a:p>
            <a:pPr lvl="1"/>
            <a:r>
              <a:rPr lang="en-US" sz="2000" b="0" dirty="0"/>
              <a:t>Housing (new)</a:t>
            </a:r>
          </a:p>
          <a:p>
            <a:pPr lvl="1"/>
            <a:r>
              <a:rPr lang="en-US" sz="2000" b="0" dirty="0"/>
              <a:t>Economic Development (new)</a:t>
            </a:r>
          </a:p>
          <a:p>
            <a:r>
              <a:rPr lang="en-US" sz="2400" b="0" dirty="0"/>
              <a:t>Staff have reached out to members of the existing committees to gauge their interest in continuing to participate in their respective committees. </a:t>
            </a:r>
          </a:p>
          <a:p>
            <a:r>
              <a:rPr lang="en-US" sz="2400" b="0" dirty="0"/>
              <a:t>Staff have reached out to the community through the County web site and Fluvanna Fan Mail to solicit interest. </a:t>
            </a:r>
          </a:p>
          <a:p>
            <a:r>
              <a:rPr lang="en-US" sz="2400" b="0" dirty="0"/>
              <a:t>Staff will also be sending an announcement to the Fluvanna Review for publication.  </a:t>
            </a:r>
          </a:p>
          <a:p>
            <a:r>
              <a:rPr lang="en-US" sz="2400" b="0" dirty="0"/>
              <a:t>The deadline for applications to serve on an advisory group is January 7, 2025.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6A33-F7F6-4973-94D1-EE62CAED4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7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30910966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2436-38EB-441B-9107-7E1C9EF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Comprehensive Plan – Census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05A2-C569-41F7-B11E-36A22258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43001"/>
            <a:ext cx="10464800" cy="4952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brief comment about Census data:</a:t>
            </a:r>
          </a:p>
          <a:p>
            <a:r>
              <a:rPr lang="en-US" b="0" dirty="0"/>
              <a:t>The 2020 Decennial Census has issues with reliability.</a:t>
            </a:r>
          </a:p>
          <a:p>
            <a:pPr lvl="1"/>
            <a:r>
              <a:rPr lang="en-US" b="0" dirty="0"/>
              <a:t>One example has to do with the Town of Farmville (Prince Edward County) – specifically, a Census block with no homes which is showing a population of more than 500. </a:t>
            </a:r>
          </a:p>
          <a:p>
            <a:r>
              <a:rPr lang="en-US" b="0" dirty="0"/>
              <a:t>When possible, other sources will be used for demographic data.</a:t>
            </a:r>
          </a:p>
          <a:p>
            <a:pPr lvl="1"/>
            <a:r>
              <a:rPr lang="en-US" dirty="0"/>
              <a:t>In addition to the Decennial Census, the U.S. Census Bureau has an American Community Survey that provides 1-year and 5-year averages using a smaller sample size.</a:t>
            </a:r>
          </a:p>
          <a:p>
            <a:pPr lvl="1"/>
            <a:r>
              <a:rPr lang="en-US" b="0" dirty="0"/>
              <a:t>We will also work with the Weldon Coope</a:t>
            </a:r>
            <a:r>
              <a:rPr lang="en-US" dirty="0"/>
              <a:t>r Center on collecting data. 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6A33-F7F6-4973-94D1-EE62CAED4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8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848547841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2436-38EB-441B-9107-7E1C9EF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Comprehensive Plan – Census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905A2-C569-41F7-B11E-36A22258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9096" y="1295400"/>
            <a:ext cx="3118104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This block includes the following:</a:t>
            </a:r>
          </a:p>
          <a:p>
            <a:r>
              <a:rPr lang="en-US" sz="2400" b="0" dirty="0"/>
              <a:t>A small portion of Green Front Furniture (a local business).</a:t>
            </a:r>
          </a:p>
          <a:p>
            <a:r>
              <a:rPr lang="en-US" sz="2400" b="0" dirty="0"/>
              <a:t>A parking lot.</a:t>
            </a:r>
          </a:p>
          <a:p>
            <a:r>
              <a:rPr lang="en-US" sz="2400" b="0" dirty="0"/>
              <a:t>Riverside Park (owned by the Town of Farmville).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6A33-F7F6-4973-94D1-EE62CAED4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19226-EC7D-4532-A434-933B205B1FFA}" type="slidenum">
              <a:rPr lang="en-US" altLang="en-US" b="1" smtClean="0"/>
              <a:pPr>
                <a:defRPr/>
              </a:pPr>
              <a:t>9</a:t>
            </a:fld>
            <a:endParaRPr lang="en-US" alt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DB132-E5BD-4525-8A9B-AB9C8C92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426377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4396E94-DECF-4095-92FB-6C5FC2DB768E}"/>
              </a:ext>
            </a:extLst>
          </p:cNvPr>
          <p:cNvSpPr/>
          <p:nvPr/>
        </p:nvSpPr>
        <p:spPr bwMode="auto">
          <a:xfrm>
            <a:off x="152400" y="1447800"/>
            <a:ext cx="3048000" cy="2133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A33894-DFAC-4AAA-A3F2-3B64828C473D}"/>
              </a:ext>
            </a:extLst>
          </p:cNvPr>
          <p:cNvSpPr/>
          <p:nvPr/>
        </p:nvSpPr>
        <p:spPr bwMode="auto">
          <a:xfrm>
            <a:off x="7620000" y="1447800"/>
            <a:ext cx="990600" cy="6858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61203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COADBRIEF_2017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cretary of Technolo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cretary of 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y of Technolog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retary of Technolog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y of Technolog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y of Technolog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y of Technolog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y of Technolog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retary of Technology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ADBRIEF_2017" id="{88900D8F-B44A-424C-BF86-B89325CFE30D}" vid="{8C39D874-727C-4A8F-8A71-AEB546030C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2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1B96553-8C7D-403D-A04F-A30A5CCE9F3F}">
  <we:reference id="wa104178141" version="3.1.0.23" store="en-US" storeType="OMEX"/>
  <we:alternateReferences>
    <we:reference id="wa104178141" version="3.1.0.23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paper" ma:contentTypeID="0x0101009AB8FAD2C557F24AB70AD2918D8C34DB02007C6391596A3B984BB5D4B762FC08B345" ma:contentTypeVersion="2" ma:contentTypeDescription="A document used in an audit or other project." ma:contentTypeScope="" ma:versionID="8e815e8758881ed26351d6deb7983703">
  <xsd:schema xmlns:xsd="http://www.w3.org/2001/XMLSchema" xmlns:xs="http://www.w3.org/2001/XMLSchema" xmlns:p="http://schemas.microsoft.com/office/2006/metadata/properties" xmlns:ns2="c5319f70-28c0-4117-930c-242cd2c3b624" targetNamespace="http://schemas.microsoft.com/office/2006/metadata/properties" ma:root="true" ma:fieldsID="41d7662aa1be442d2cbffe02bcaee1ef" ns2:_="">
    <xsd:import namespace="c5319f70-28c0-4117-930c-242cd2c3b624"/>
    <xsd:element name="properties">
      <xsd:complexType>
        <xsd:sequence>
          <xsd:element name="documentManagement">
            <xsd:complexType>
              <xsd:all>
                <xsd:element ref="ns2:FOIA_x0020_Exempt" minOccurs="0"/>
                <xsd:element ref="ns2:Workpaper_x0020_Status" minOccurs="0"/>
                <xsd:element ref="ns2:Management_x0020_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19f70-28c0-4117-930c-242cd2c3b624" elementFormDefault="qualified">
    <xsd:import namespace="http://schemas.microsoft.com/office/2006/documentManagement/types"/>
    <xsd:import namespace="http://schemas.microsoft.com/office/infopath/2007/PartnerControls"/>
    <xsd:element name="FOIA_x0020_Exempt" ma:index="8" nillable="true" ma:displayName="FOIA Exempt" ma:default="0" ma:description="For Projects, this denotes if project documents are exempt from the Freedom of Information Act by default (this can always be overridden for a particular document). For Project Groups and Project Divisions, this determines the default for Projects created under this Group or Division." ma:internalName="FOIA_x0020_Exempt" ma:readOnly="false">
      <xsd:simpleType>
        <xsd:restriction base="dms:Boolean"/>
      </xsd:simpleType>
    </xsd:element>
    <xsd:element name="Workpaper_x0020_Status" ma:index="9" nillable="true" ma:displayName="Workpaper Status" ma:description="The status of the workpaper." ma:format="Dropdown" ma:internalName="Workpaper_x0020_Status">
      <xsd:simpleType>
        <xsd:restriction base="dms:Choice">
          <xsd:enumeration value="Plan in progress"/>
          <xsd:enumeration value="Plan pending incharge review"/>
          <xsd:enumeration value="Plan pending manager review"/>
          <xsd:enumeration value="Clearing plan comments"/>
          <xsd:enumeration value="Plan approved"/>
          <xsd:enumeration value="Work in progress"/>
          <xsd:enumeration value="Work pending incharge review"/>
          <xsd:enumeration value="Work pending manager review"/>
          <xsd:enumeration value="Clearing work comments"/>
          <xsd:enumeration value="Work complete"/>
        </xsd:restriction>
      </xsd:simpleType>
    </xsd:element>
    <xsd:element name="Management_x0020_Points" ma:index="10" nillable="true" ma:displayName="Management Points" ma:default="0" ma:description="Indicates whether this workpaper contains management points." ma:internalName="Management_x0020_Point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Project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nagement_x0020_Points xmlns="c5319f70-28c0-4117-930c-242cd2c3b624">false</Management_x0020_Points>
    <FOIA_x0020_Exempt xmlns="c5319f70-28c0-4117-930c-242cd2c3b624">false</FOIA_x0020_Exempt>
    <Workpaper_x0020_Status xmlns="c5319f70-28c0-4117-930c-242cd2c3b6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3F699788-28C6-4C8D-AA87-7548D26ED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19f70-28c0-4117-930c-242cd2c3b6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BB2336-5A74-4B7B-A06B-CAD35FA76ECB}">
  <ds:schemaRefs>
    <ds:schemaRef ds:uri="http://schemas.microsoft.com/office/2006/metadata/properties"/>
    <ds:schemaRef ds:uri="c5319f70-28c0-4117-930c-242cd2c3b624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62AD5B-869C-436A-BABE-12ED8FFD8CB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C4A344E-BAA4-4996-A937-A9E5CE1E893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COADBRIEF_2017</Template>
  <TotalTime>20805</TotalTime>
  <Words>507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Times New Roman</vt:lpstr>
      <vt:lpstr>COADBRIEF_2017</vt:lpstr>
      <vt:lpstr>Comprehensive Plan Update  Planning Commission Tuesday, December 10, 2024 Todd Fortune Director of Planning</vt:lpstr>
      <vt:lpstr>Comprehensive Plan – Status of Plan Update</vt:lpstr>
      <vt:lpstr>Comprehensive Plan – Community Meetings</vt:lpstr>
      <vt:lpstr>Comprehensive Plan – Community Meetings</vt:lpstr>
      <vt:lpstr>Comprehensive Plan – Community Meetings</vt:lpstr>
      <vt:lpstr>Comprehensive Plan – Group Exercises</vt:lpstr>
      <vt:lpstr>Comprehensive Plan – Advisory Groups</vt:lpstr>
      <vt:lpstr>Comprehensive Plan – Census Data</vt:lpstr>
      <vt:lpstr>Comprehensive Plan – Census Data</vt:lpstr>
      <vt:lpstr>Comprehensive Plan – Census Data</vt:lpstr>
    </vt:vector>
  </TitlesOfParts>
  <Company>Auditor of Public Accounts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RNR</dc:creator>
  <cp:lastModifiedBy>Todd Fortune</cp:lastModifiedBy>
  <cp:revision>997</cp:revision>
  <cp:lastPrinted>2023-04-06T23:45:02Z</cp:lastPrinted>
  <dcterms:created xsi:type="dcterms:W3CDTF">2001-05-30T17:09:17Z</dcterms:created>
  <dcterms:modified xsi:type="dcterms:W3CDTF">2024-12-10T17:01:34Z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0x0101009AB8FAD2C557F24AB70AD2918D8C34DB02007C6391596A3B984BB5D4B762FC08B345</vt:lpwstr>
  </property>
</Properties>
</file>