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5"/>
  </p:sldMasterIdLst>
  <p:notesMasterIdLst>
    <p:notesMasterId r:id="rId10"/>
  </p:notesMasterIdLst>
  <p:handoutMasterIdLst>
    <p:handoutMasterId r:id="rId11"/>
  </p:handoutMasterIdLst>
  <p:sldIdLst>
    <p:sldId id="377" r:id="rId6"/>
    <p:sldId id="486" r:id="rId7"/>
    <p:sldId id="487" r:id="rId8"/>
    <p:sldId id="351" r:id="rId9"/>
  </p:sldIdLst>
  <p:sldSz cx="12192000" cy="68580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ci Henshaw" initials="SH" lastIdx="3" clrIdx="0">
    <p:extLst>
      <p:ext uri="{19B8F6BF-5375-455C-9EA6-DF929625EA0E}">
        <p15:presenceInfo xmlns:p15="http://schemas.microsoft.com/office/powerpoint/2012/main" userId="S-1-5-21-884636382-3532462272-1381336-57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0000CC"/>
    <a:srgbClr val="CCECFF"/>
    <a:srgbClr val="66FF66"/>
    <a:srgbClr val="000000"/>
    <a:srgbClr val="CC3300"/>
    <a:srgbClr val="121292"/>
    <a:srgbClr val="66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6" autoAdjust="0"/>
    <p:restoredTop sz="95624" autoAdjust="0"/>
  </p:normalViewPr>
  <p:slideViewPr>
    <p:cSldViewPr>
      <p:cViewPr varScale="1">
        <p:scale>
          <a:sx n="105" d="100"/>
          <a:sy n="105" d="100"/>
        </p:scale>
        <p:origin x="55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2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2A000AB2-F0E1-42F0-B40F-BC1EB496E598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33C749E1-5ABC-4649-B947-AE67221AD4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997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572DFE-432F-4468-8E5A-7E4A7B070A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7379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Title Slide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ame 11"/>
          <p:cNvSpPr/>
          <p:nvPr/>
        </p:nvSpPr>
        <p:spPr bwMode="auto">
          <a:xfrm>
            <a:off x="0" y="0"/>
            <a:ext cx="12192000" cy="6858000"/>
          </a:xfrm>
          <a:prstGeom prst="frame">
            <a:avLst>
              <a:gd name="adj1" fmla="val 9295"/>
            </a:avLst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Frame 10"/>
          <p:cNvSpPr/>
          <p:nvPr userDrawn="1"/>
        </p:nvSpPr>
        <p:spPr bwMode="auto">
          <a:xfrm>
            <a:off x="0" y="0"/>
            <a:ext cx="12192000" cy="6858000"/>
          </a:xfrm>
          <a:prstGeom prst="frame">
            <a:avLst>
              <a:gd name="adj1" fmla="val 9295"/>
            </a:avLst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9" name="Picture 18" descr="fluvanna seal - transparent"/>
          <p:cNvPicPr>
            <a:picLocks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90354" y="4038781"/>
            <a:ext cx="9011292" cy="533219"/>
          </a:xfrm>
        </p:spPr>
        <p:txBody>
          <a:bodyPr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84374" y="2856498"/>
            <a:ext cx="9023253" cy="114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4800" cap="small" baseline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16981" y="2753721"/>
            <a:ext cx="1517479" cy="135055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702" y="4648200"/>
            <a:ext cx="4074098" cy="14258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9000" y="836625"/>
            <a:ext cx="4150136" cy="14431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702" y="869645"/>
            <a:ext cx="4074098" cy="13771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9000" y="4660188"/>
            <a:ext cx="4150136" cy="14138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9840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0" y="228600"/>
            <a:ext cx="10464800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87DEF-DCEB-4DBE-990E-05D9F9113729}" type="slidenum">
              <a:rPr lang="en-US" altLang="en-US" b="1" smtClean="0"/>
              <a:pPr>
                <a:defRPr/>
              </a:pPr>
              <a:t>‹#›</a:t>
            </a:fld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933662478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066926"/>
            <a:ext cx="10363200" cy="1362075"/>
          </a:xfrm>
        </p:spPr>
        <p:txBody>
          <a:bodyPr anchor="ctr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138614"/>
            <a:ext cx="10363200" cy="1500187"/>
          </a:xfrm>
        </p:spPr>
        <p:txBody>
          <a:bodyPr anchor="ctr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FD938-80AB-4106-896C-F796B3FBD142}" type="slidenum">
              <a:rPr lang="en-US" altLang="en-US" b="1" smtClean="0"/>
              <a:pPr>
                <a:defRPr/>
              </a:pPr>
              <a:t>‹#›</a:t>
            </a:fld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220315376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9_Title Slide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ame 11"/>
          <p:cNvSpPr/>
          <p:nvPr/>
        </p:nvSpPr>
        <p:spPr bwMode="auto">
          <a:xfrm>
            <a:off x="0" y="0"/>
            <a:ext cx="12192000" cy="6858000"/>
          </a:xfrm>
          <a:prstGeom prst="frame">
            <a:avLst>
              <a:gd name="adj1" fmla="val 9295"/>
            </a:avLst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90354" y="4038600"/>
            <a:ext cx="9011292" cy="533219"/>
          </a:xfrm>
        </p:spPr>
        <p:txBody>
          <a:bodyPr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84374" y="2856498"/>
            <a:ext cx="9023253" cy="114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4800" cap="small" baseline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" name="Frame 10"/>
          <p:cNvSpPr/>
          <p:nvPr userDrawn="1"/>
        </p:nvSpPr>
        <p:spPr bwMode="auto">
          <a:xfrm>
            <a:off x="0" y="0"/>
            <a:ext cx="12192000" cy="6858000"/>
          </a:xfrm>
          <a:prstGeom prst="frame">
            <a:avLst>
              <a:gd name="adj1" fmla="val 9295"/>
            </a:avLst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9" name="Picture 18" descr="fluvanna seal - transparent"/>
          <p:cNvPicPr>
            <a:picLocks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" y="800790"/>
            <a:ext cx="4100124" cy="1514824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778" y="800790"/>
            <a:ext cx="4273222" cy="1464993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" y="4660188"/>
            <a:ext cx="4100124" cy="1413836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56778" y="4590458"/>
            <a:ext cx="4273222" cy="1483566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5230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Title Slide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 userDrawn="1"/>
        </p:nvSpPr>
        <p:spPr bwMode="auto">
          <a:xfrm>
            <a:off x="3810000" y="1143000"/>
            <a:ext cx="4572000" cy="4572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ame 11"/>
          <p:cNvSpPr/>
          <p:nvPr/>
        </p:nvSpPr>
        <p:spPr bwMode="auto">
          <a:xfrm>
            <a:off x="0" y="0"/>
            <a:ext cx="12192000" cy="6858000"/>
          </a:xfrm>
          <a:prstGeom prst="frame">
            <a:avLst>
              <a:gd name="adj1" fmla="val 9295"/>
            </a:avLst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Frame 12"/>
          <p:cNvSpPr/>
          <p:nvPr userDrawn="1"/>
        </p:nvSpPr>
        <p:spPr bwMode="auto">
          <a:xfrm>
            <a:off x="0" y="0"/>
            <a:ext cx="12192000" cy="6858000"/>
          </a:xfrm>
          <a:prstGeom prst="frame">
            <a:avLst>
              <a:gd name="adj1" fmla="val 9295"/>
            </a:avLst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32312" y="6271459"/>
            <a:ext cx="9727372" cy="586541"/>
          </a:xfrm>
        </p:spPr>
        <p:txBody>
          <a:bodyPr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57903" y="1066800"/>
            <a:ext cx="4876190" cy="4876190"/>
          </a:xfrm>
          <a:prstGeom prst="rect">
            <a:avLst/>
          </a:prstGeom>
        </p:spPr>
      </p:pic>
      <p:sp>
        <p:nvSpPr>
          <p:cNvPr id="1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2197505" y="2780347"/>
            <a:ext cx="7796986" cy="1297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4400" cap="small" baseline="0"/>
            </a:lvl1pPr>
          </a:lstStyle>
          <a:p>
            <a:pPr lvl="0"/>
            <a:r>
              <a:rPr lang="en-US" dirty="0"/>
              <a:t>Planning Director’s Report</a:t>
            </a:r>
          </a:p>
        </p:txBody>
      </p:sp>
    </p:spTree>
    <p:extLst>
      <p:ext uri="{BB962C8B-B14F-4D97-AF65-F5344CB8AC3E}">
        <p14:creationId xmlns:p14="http://schemas.microsoft.com/office/powerpoint/2010/main" val="2312537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Title Slide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ame 11"/>
          <p:cNvSpPr/>
          <p:nvPr/>
        </p:nvSpPr>
        <p:spPr bwMode="auto">
          <a:xfrm>
            <a:off x="0" y="0"/>
            <a:ext cx="12192000" cy="6858000"/>
          </a:xfrm>
          <a:prstGeom prst="frame">
            <a:avLst>
              <a:gd name="adj1" fmla="val 9295"/>
            </a:avLst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197507" y="1052905"/>
            <a:ext cx="7796986" cy="1297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4400" cap="small" baseline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3" name="Frame 12"/>
          <p:cNvSpPr/>
          <p:nvPr userDrawn="1"/>
        </p:nvSpPr>
        <p:spPr bwMode="auto">
          <a:xfrm>
            <a:off x="0" y="0"/>
            <a:ext cx="12192000" cy="6858000"/>
          </a:xfrm>
          <a:prstGeom prst="frame">
            <a:avLst>
              <a:gd name="adj1" fmla="val 9295"/>
            </a:avLst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4" name="Picture 23" descr="fluvanna seal - transparent"/>
          <p:cNvPicPr>
            <a:picLocks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10092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6000" y="1009260"/>
            <a:ext cx="1517479" cy="1350557"/>
          </a:xfrm>
          <a:prstGeom prst="rect">
            <a:avLst/>
          </a:prstGeom>
        </p:spPr>
      </p:pic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32312" y="6271459"/>
            <a:ext cx="9727372" cy="586541"/>
          </a:xfrm>
        </p:spPr>
        <p:txBody>
          <a:bodyPr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1673389" y="2819400"/>
            <a:ext cx="8845222" cy="3161610"/>
            <a:chOff x="1594178" y="2895600"/>
            <a:chExt cx="8845222" cy="3161610"/>
          </a:xfrm>
        </p:grpSpPr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94178" y="2895600"/>
              <a:ext cx="4100124" cy="1514824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1" name="Picture 20"/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66178" y="2895600"/>
              <a:ext cx="4273222" cy="1464993"/>
            </a:xfrm>
            <a:prstGeom prst="rect">
              <a:avLst/>
            </a:prstGeom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94178" y="4643374"/>
              <a:ext cx="4100124" cy="1413836"/>
            </a:xfrm>
            <a:prstGeom prst="rect">
              <a:avLst/>
            </a:prstGeo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166178" y="4643374"/>
              <a:ext cx="4273222" cy="1413836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366585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19226-EC7D-4532-A434-933B205B1FFA}" type="slidenum">
              <a:rPr lang="en-US" altLang="en-US" b="1" smtClean="0"/>
              <a:pPr>
                <a:defRPr/>
              </a:pPr>
              <a:t>‹#›</a:t>
            </a:fld>
            <a:endParaRPr lang="en-US" altLang="en-US" b="1" dirty="0"/>
          </a:p>
        </p:txBody>
      </p:sp>
      <p:pic>
        <p:nvPicPr>
          <p:cNvPr id="5" name="Picture 4" descr="C:\Users\snichols\AppData\Local\Microsoft\Windows\Temporary Internet Files\Content.IE5\LWY9ZV5I\MC900438203[1]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38360" y="125095"/>
            <a:ext cx="2682240" cy="162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snichols\AppData\Local\Microsoft\Windows\Temporary Internet Files\Content.IE5\NPKIHHSC\MC900446228[1]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69600" y="4953001"/>
            <a:ext cx="981456" cy="170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snichols\AppData\Local\Microsoft\Windows\Temporary Internet Files\Content.IE5\NPKIHHSC\MC900446228[1]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69600" y="4953001"/>
            <a:ext cx="981456" cy="170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571824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19226-EC7D-4532-A434-933B205B1FFA}" type="slidenum">
              <a:rPr lang="en-US" altLang="en-US" b="1" smtClean="0"/>
              <a:pPr>
                <a:defRPr/>
              </a:pPr>
              <a:t>‹#›</a:t>
            </a:fld>
            <a:endParaRPr lang="en-US" altLang="en-US" b="1" dirty="0"/>
          </a:p>
        </p:txBody>
      </p:sp>
      <p:pic>
        <p:nvPicPr>
          <p:cNvPr id="5" name="Picture 8" descr="http://www.clker.com/cliparts/u/s/u/O/Y/X/theatre-spotlight-hi.pn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69"/>
          <a:stretch/>
        </p:blipFill>
        <p:spPr bwMode="auto">
          <a:xfrm>
            <a:off x="5791200" y="0"/>
            <a:ext cx="6400800" cy="437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www.clker.com/cliparts/u/s/u/O/Y/X/theatre-spotlight-hi.pn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69"/>
          <a:stretch/>
        </p:blipFill>
        <p:spPr bwMode="auto">
          <a:xfrm>
            <a:off x="5791200" y="0"/>
            <a:ext cx="6400800" cy="437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929106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19226-EC7D-4532-A434-933B205B1FFA}" type="slidenum">
              <a:rPr lang="en-US" altLang="en-US" b="1" smtClean="0"/>
              <a:pPr>
                <a:defRPr/>
              </a:pPr>
              <a:t>‹#›</a:t>
            </a:fld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79732570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143000"/>
            <a:ext cx="5130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143000"/>
            <a:ext cx="5130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00089-AEF7-4988-8949-CA7941294EB5}" type="slidenum">
              <a:rPr lang="en-US" altLang="en-US" b="1" smtClean="0"/>
              <a:pPr>
                <a:defRPr/>
              </a:pPr>
              <a:t>‹#›</a:t>
            </a:fld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93694716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nichols\AppData\Local\Microsoft\Windows\Temporary Internet Files\Content.IE5\LWY9ZV5I\MC900438203[1]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38360" y="125095"/>
            <a:ext cx="2682240" cy="162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snichols\AppData\Local\Microsoft\Windows\Temporary Internet Files\Content.IE5\NPKIHHSC\MC900446228[1]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69600" y="4953001"/>
            <a:ext cx="981456" cy="170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143000"/>
            <a:ext cx="5130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143000"/>
            <a:ext cx="5130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00089-AEF7-4988-8949-CA7941294EB5}" type="slidenum">
              <a:rPr lang="en-US" altLang="en-US" b="1" smtClean="0"/>
              <a:pPr>
                <a:defRPr/>
              </a:pPr>
              <a:t>‹#›</a:t>
            </a:fld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120626580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10" name="Frame 9"/>
            <p:cNvSpPr/>
            <p:nvPr userDrawn="1"/>
          </p:nvSpPr>
          <p:spPr bwMode="auto">
            <a:xfrm>
              <a:off x="0" y="0"/>
              <a:ext cx="9144000" cy="6858000"/>
            </a:xfrm>
            <a:prstGeom prst="frame">
              <a:avLst/>
            </a:prstGeom>
            <a:solidFill>
              <a:srgbClr val="00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ounded Rectangle 10"/>
            <p:cNvSpPr/>
            <p:nvPr userDrawn="1"/>
          </p:nvSpPr>
          <p:spPr bwMode="auto">
            <a:xfrm>
              <a:off x="115147" y="138350"/>
              <a:ext cx="8913707" cy="6581301"/>
            </a:xfrm>
            <a:prstGeom prst="roundRect">
              <a:avLst>
                <a:gd name="adj" fmla="val 9603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2" name="Frame 1"/>
            <p:cNvSpPr/>
            <p:nvPr/>
          </p:nvSpPr>
          <p:spPr bwMode="auto">
            <a:xfrm>
              <a:off x="0" y="0"/>
              <a:ext cx="9144000" cy="6858000"/>
            </a:xfrm>
            <a:prstGeom prst="frame">
              <a:avLst/>
            </a:prstGeom>
            <a:solidFill>
              <a:srgbClr val="00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 bwMode="auto">
            <a:xfrm>
              <a:off x="115147" y="138350"/>
              <a:ext cx="8913707" cy="6581301"/>
            </a:xfrm>
            <a:prstGeom prst="roundRect">
              <a:avLst>
                <a:gd name="adj" fmla="val 9603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63600" y="228600"/>
            <a:ext cx="1046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3600" y="1143001"/>
            <a:ext cx="10464800" cy="533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</a:t>
            </a:r>
            <a:r>
              <a:rPr lang="en-US" altLang="en-US" dirty="0" err="1"/>
              <a:t>levelY</a:t>
            </a:r>
            <a:endParaRPr lang="en-US" altLang="en-US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863600" y="1066800"/>
            <a:ext cx="10464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2400" dirty="0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582400" y="6518032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CD8EE6D-A2C9-4FAD-BE51-D0190ED1463C}" type="slidenum">
              <a:rPr lang="en-US" altLang="en-US" b="1" smtClean="0"/>
              <a:pPr>
                <a:defRPr/>
              </a:pPr>
              <a:t>‹#›</a:t>
            </a:fld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94480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3" r:id="rId2"/>
    <p:sldLayoutId id="2147483734" r:id="rId3"/>
    <p:sldLayoutId id="2147483744" r:id="rId4"/>
    <p:sldLayoutId id="2147483735" r:id="rId5"/>
    <p:sldLayoutId id="2147483736" r:id="rId6"/>
    <p:sldLayoutId id="2147483737" r:id="rId7"/>
    <p:sldLayoutId id="2147483738" r:id="rId8"/>
    <p:sldLayoutId id="2147483745" r:id="rId9"/>
    <p:sldLayoutId id="2147483739" r:id="rId10"/>
    <p:sldLayoutId id="2147483740" r:id="rId11"/>
  </p:sldLayoutIdLst>
  <p:transition spd="med">
    <p:strips dir="rd"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MS PGothic" panose="020B0600070205080204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85214" y="2743200"/>
            <a:ext cx="7796986" cy="1297305"/>
          </a:xfrm>
        </p:spPr>
        <p:txBody>
          <a:bodyPr/>
          <a:lstStyle/>
          <a:p>
            <a:r>
              <a:rPr lang="en-US" sz="5400" cap="none" dirty="0">
                <a:solidFill>
                  <a:schemeClr val="accent3">
                    <a:lumMod val="50000"/>
                  </a:schemeClr>
                </a:solidFill>
                <a:effectLst/>
              </a:rPr>
              <a:t>Planning Director’s </a:t>
            </a:r>
            <a:br>
              <a:rPr lang="en-US" sz="5400" cap="none" dirty="0">
                <a:solidFill>
                  <a:schemeClr val="accent3">
                    <a:lumMod val="50000"/>
                  </a:schemeClr>
                </a:solidFill>
                <a:effectLst/>
              </a:rPr>
            </a:br>
            <a:r>
              <a:rPr lang="en-US" sz="5400" cap="none" dirty="0">
                <a:solidFill>
                  <a:schemeClr val="accent3">
                    <a:lumMod val="50000"/>
                  </a:schemeClr>
                </a:solidFill>
                <a:effectLst/>
              </a:rPr>
              <a:t>Report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762051" y="6172200"/>
            <a:ext cx="6844884" cy="586541"/>
          </a:xfrm>
        </p:spPr>
        <p:txBody>
          <a:bodyPr/>
          <a:lstStyle/>
          <a:p>
            <a:r>
              <a:rPr lang="en-US" sz="3200" dirty="0"/>
              <a:t>Tuesday</a:t>
            </a:r>
            <a:r>
              <a:rPr lang="en-US" sz="3200"/>
              <a:t>, December 10, </a:t>
            </a:r>
            <a:r>
              <a:rPr lang="en-US" sz="3200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027084241"/>
      </p:ext>
    </p:extLst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82436-38EB-441B-9107-7E1C9EF91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and Updates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905A2-C569-41F7-B11E-36A222583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0" y="1066800"/>
            <a:ext cx="10464800" cy="55626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b="1" dirty="0"/>
              <a:t>Subdivisions Update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The Board of Supervisors held a public hearing on November 20 to consider and hear public comment on proposed ordinance language to remove rural cluster subdivisions as a by right use in A-1 Agricultural parcels. After the public hearing, the Board voted 4-1 to approve the proposed language removing this as a by right use in A-1.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Per the discussion at this evening’s work session, the Planning Commission will need to consider whether any additional changes to the subdivision and zoning ordinances should be undertaken.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B6A33-F7F6-4973-94D1-EE62CAED4D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A19226-EC7D-4532-A434-933B205B1FFA}" type="slidenum">
              <a:rPr lang="en-US" altLang="en-US" b="1" smtClean="0"/>
              <a:pPr>
                <a:defRPr/>
              </a:pPr>
              <a:t>2</a:t>
            </a:fld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446686250"/>
      </p:ext>
    </p:extLst>
  </p:cSld>
  <p:clrMapOvr>
    <a:masterClrMapping/>
  </p:clrMapOvr>
  <p:transition spd="med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1143000"/>
            <a:ext cx="10464800" cy="5486400"/>
          </a:xfrm>
        </p:spPr>
        <p:txBody>
          <a:bodyPr/>
          <a:lstStyle/>
          <a:p>
            <a:r>
              <a:rPr lang="en-US" sz="2400" dirty="0"/>
              <a:t>There are four public hearings on the agenda for tonight’s meeting:</a:t>
            </a:r>
          </a:p>
          <a:p>
            <a:pPr lvl="1"/>
            <a:r>
              <a:rPr lang="en-US" sz="2000" dirty="0"/>
              <a:t>ZTA: Definition of Day Homes.</a:t>
            </a:r>
            <a:endParaRPr lang="en-US" sz="1600" dirty="0"/>
          </a:p>
          <a:p>
            <a:pPr lvl="1"/>
            <a:r>
              <a:rPr lang="en-US" sz="2000" dirty="0"/>
              <a:t>ZTA: Definition of Minor Subdivisions.</a:t>
            </a:r>
          </a:p>
          <a:p>
            <a:pPr lvl="1"/>
            <a:r>
              <a:rPr lang="en-US" sz="2000" dirty="0"/>
              <a:t>ZTA: Definition of Front Yard.</a:t>
            </a:r>
          </a:p>
          <a:p>
            <a:pPr lvl="1"/>
            <a:r>
              <a:rPr lang="en-US" sz="2000" dirty="0"/>
              <a:t>FY 2026-2030 Capital Improvement Plan.</a:t>
            </a:r>
          </a:p>
          <a:p>
            <a:r>
              <a:rPr lang="en-US" sz="2400" dirty="0"/>
              <a:t>There is a resolution for an additional Zoning Text Amendments on the agenda tonight. The Commission will be asked approve a resolution to advertise for a public hearing.</a:t>
            </a:r>
          </a:p>
          <a:p>
            <a:pPr lvl="1"/>
            <a:r>
              <a:rPr lang="en-US" sz="2000" dirty="0"/>
              <a:t>Definition of Minor Subdivisions.</a:t>
            </a:r>
          </a:p>
          <a:p>
            <a:pPr lvl="2"/>
            <a:r>
              <a:rPr lang="en-US" dirty="0"/>
              <a:t>This is related to the public hearing on tonight’s agenda.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19226-EC7D-4532-A434-933B205B1FFA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3243075"/>
      </p:ext>
    </p:extLst>
  </p:cSld>
  <p:clrMapOvr>
    <a:masterClrMapping/>
  </p:clrMapOvr>
  <p:transition spd="med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744200" cy="762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Upcoming Public meetings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A4582-75EF-4F57-806D-33C6BE332BF4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286742"/>
              </p:ext>
            </p:extLst>
          </p:nvPr>
        </p:nvGraphicFramePr>
        <p:xfrm>
          <a:off x="344114" y="1267561"/>
          <a:ext cx="11503772" cy="2871296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9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2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 Hearings and Public Meetings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Location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30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Jan. 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6:00PM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7:00PM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Work Session (TBD)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Regular Meeting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Morris Room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452653"/>
                  </a:ext>
                </a:extLst>
              </a:tr>
              <a:tr h="78630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Feb. 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6:00PM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7:00PM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Work Session (TBD)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Regular Meeting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Morris Room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551864"/>
                  </a:ext>
                </a:extLst>
              </a:tr>
              <a:tr h="78630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6:00</a:t>
                      </a:r>
                      <a:r>
                        <a:rPr lang="en-US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PM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7:00 PM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Work Session (TBD)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Regular Meeting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Morris Room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2654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43400" y="5663534"/>
            <a:ext cx="2593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6600"/>
                </a:solidFill>
              </a:rPr>
              <a:t>Questions?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A398C9-B5F6-4199-A842-4BFFE728541E}"/>
              </a:ext>
            </a:extLst>
          </p:cNvPr>
          <p:cNvSpPr txBox="1"/>
          <p:nvPr/>
        </p:nvSpPr>
        <p:spPr>
          <a:xfrm>
            <a:off x="344114" y="4614687"/>
            <a:ext cx="11503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Planning Commission meetings will be held in the Morris Room (other locations to be considered if larger crowds anticipated). </a:t>
            </a:r>
          </a:p>
        </p:txBody>
      </p:sp>
    </p:spTree>
    <p:extLst>
      <p:ext uri="{BB962C8B-B14F-4D97-AF65-F5344CB8AC3E}">
        <p14:creationId xmlns:p14="http://schemas.microsoft.com/office/powerpoint/2010/main" val="1894815137"/>
      </p:ext>
    </p:extLst>
  </p:cSld>
  <p:clrMapOvr>
    <a:masterClrMapping/>
  </p:clrMapOvr>
  <p:transition spd="med">
    <p:strips dir="rd"/>
  </p:transition>
</p:sld>
</file>

<file path=ppt/theme/theme1.xml><?xml version="1.0" encoding="utf-8"?>
<a:theme xmlns:a="http://schemas.openxmlformats.org/drawingml/2006/main" name="COADBRIEF_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cretary of Technolog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cretary of Technolog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retary of Technolog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retary of Technolog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retary of Technolog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retary of Technolog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retary of Technolog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retary of Technolog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retary of Technology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ADBRIEF_2017" id="{88900D8F-B44A-424C-BF86-B89325CFE30D}" vid="{8C39D874-727C-4A8F-8A71-AEB546030C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612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1B96553-8C7D-403D-A04F-A30A5CCE9F3F}">
  <we:reference id="wa104178141" version="3.1.0.23" store="en-US" storeType="OMEX"/>
  <we:alternateReferences>
    <we:reference id="wa104178141" version="3.1.0.23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orkpaper" ma:contentTypeID="0x0101009AB8FAD2C557F24AB70AD2918D8C34DB02007C6391596A3B984BB5D4B762FC08B345" ma:contentTypeVersion="2" ma:contentTypeDescription="A document used in an audit or other project." ma:contentTypeScope="" ma:versionID="8e815e8758881ed26351d6deb7983703">
  <xsd:schema xmlns:xsd="http://www.w3.org/2001/XMLSchema" xmlns:xs="http://www.w3.org/2001/XMLSchema" xmlns:p="http://schemas.microsoft.com/office/2006/metadata/properties" xmlns:ns2="c5319f70-28c0-4117-930c-242cd2c3b624" targetNamespace="http://schemas.microsoft.com/office/2006/metadata/properties" ma:root="true" ma:fieldsID="41d7662aa1be442d2cbffe02bcaee1ef" ns2:_="">
    <xsd:import namespace="c5319f70-28c0-4117-930c-242cd2c3b624"/>
    <xsd:element name="properties">
      <xsd:complexType>
        <xsd:sequence>
          <xsd:element name="documentManagement">
            <xsd:complexType>
              <xsd:all>
                <xsd:element ref="ns2:FOIA_x0020_Exempt" minOccurs="0"/>
                <xsd:element ref="ns2:Workpaper_x0020_Status" minOccurs="0"/>
                <xsd:element ref="ns2:Management_x0020_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19f70-28c0-4117-930c-242cd2c3b624" elementFormDefault="qualified">
    <xsd:import namespace="http://schemas.microsoft.com/office/2006/documentManagement/types"/>
    <xsd:import namespace="http://schemas.microsoft.com/office/infopath/2007/PartnerControls"/>
    <xsd:element name="FOIA_x0020_Exempt" ma:index="8" nillable="true" ma:displayName="FOIA Exempt" ma:default="0" ma:description="For Projects, this denotes if project documents are exempt from the Freedom of Information Act by default (this can always be overridden for a particular document). For Project Groups and Project Divisions, this determines the default for Projects created under this Group or Division." ma:internalName="FOIA_x0020_Exempt" ma:readOnly="false">
      <xsd:simpleType>
        <xsd:restriction base="dms:Boolean"/>
      </xsd:simpleType>
    </xsd:element>
    <xsd:element name="Workpaper_x0020_Status" ma:index="9" nillable="true" ma:displayName="Workpaper Status" ma:description="The status of the workpaper." ma:format="Dropdown" ma:internalName="Workpaper_x0020_Status">
      <xsd:simpleType>
        <xsd:restriction base="dms:Choice">
          <xsd:enumeration value="Plan in progress"/>
          <xsd:enumeration value="Plan pending incharge review"/>
          <xsd:enumeration value="Plan pending manager review"/>
          <xsd:enumeration value="Clearing plan comments"/>
          <xsd:enumeration value="Plan approved"/>
          <xsd:enumeration value="Work in progress"/>
          <xsd:enumeration value="Work pending incharge review"/>
          <xsd:enumeration value="Work pending manager review"/>
          <xsd:enumeration value="Clearing work comments"/>
          <xsd:enumeration value="Work complete"/>
        </xsd:restriction>
      </xsd:simpleType>
    </xsd:element>
    <xsd:element name="Management_x0020_Points" ma:index="10" nillable="true" ma:displayName="Management Points" ma:default="0" ma:description="Indicates whether this workpaper contains management points." ma:internalName="Management_x0020_Points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Project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nagement_x0020_Points xmlns="c5319f70-28c0-4117-930c-242cd2c3b624">false</Management_x0020_Points>
    <FOIA_x0020_Exempt xmlns="c5319f70-28c0-4117-930c-242cd2c3b624">false</FOIA_x0020_Exempt>
    <Workpaper_x0020_Status xmlns="c5319f70-28c0-4117-930c-242cd2c3b624" xsi:nil="true"/>
  </documentManagement>
</p:properties>
</file>

<file path=customXml/itemProps1.xml><?xml version="1.0" encoding="utf-8"?>
<ds:datastoreItem xmlns:ds="http://schemas.openxmlformats.org/officeDocument/2006/customXml" ds:itemID="{8C62AD5B-869C-436A-BABE-12ED8FFD8C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4A344E-BAA4-4996-A937-A9E5CE1E893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3F699788-28C6-4C8D-AA87-7548D26E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319f70-28c0-4117-930c-242cd2c3b6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9BB2336-5A74-4B7B-A06B-CAD35FA76ECB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c5319f70-28c0-4117-930c-242cd2c3b624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COADBRIEF_2017</Template>
  <TotalTime>21334</TotalTime>
  <Words>277</Words>
  <Application>Microsoft Office PowerPoint</Application>
  <PresentationFormat>Widescreen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Arial</vt:lpstr>
      <vt:lpstr>Calibri</vt:lpstr>
      <vt:lpstr>Times New Roman</vt:lpstr>
      <vt:lpstr>COADBRIEF_2017</vt:lpstr>
      <vt:lpstr>Planning Director’s  Report</vt:lpstr>
      <vt:lpstr>Announcements and Updates </vt:lpstr>
      <vt:lpstr>Upcoming Cases</vt:lpstr>
      <vt:lpstr>Upcoming Public meetings</vt:lpstr>
    </vt:vector>
  </TitlesOfParts>
  <Company>Auditor of Public Accounts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RNR</dc:creator>
  <cp:lastModifiedBy>Todd Fortune</cp:lastModifiedBy>
  <cp:revision>1038</cp:revision>
  <cp:lastPrinted>2024-07-09T20:38:31Z</cp:lastPrinted>
  <dcterms:created xsi:type="dcterms:W3CDTF">2001-05-30T17:09:17Z</dcterms:created>
  <dcterms:modified xsi:type="dcterms:W3CDTF">2024-12-09T16:45:07Z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0x0101009AB8FAD2C557F24AB70AD2918D8C34DB02007C6391596A3B984BB5D4B762FC08B345</vt:lpwstr>
  </property>
</Properties>
</file>