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6"/>
  </p:notesMasterIdLst>
  <p:sldIdLst>
    <p:sldId id="520" r:id="rId2"/>
    <p:sldId id="527" r:id="rId3"/>
    <p:sldId id="525" r:id="rId4"/>
    <p:sldId id="521" r:id="rId5"/>
    <p:sldId id="478" r:id="rId6"/>
    <p:sldId id="480" r:id="rId7"/>
    <p:sldId id="493" r:id="rId8"/>
    <p:sldId id="530" r:id="rId9"/>
    <p:sldId id="529" r:id="rId10"/>
    <p:sldId id="528" r:id="rId11"/>
    <p:sldId id="522" r:id="rId12"/>
    <p:sldId id="517" r:id="rId13"/>
    <p:sldId id="488" r:id="rId14"/>
    <p:sldId id="490" r:id="rId15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CC99"/>
    <a:srgbClr val="E3C0A1"/>
    <a:srgbClr val="E0B894"/>
    <a:srgbClr val="DAAB80"/>
    <a:srgbClr val="D7A477"/>
    <a:srgbClr val="FF9966"/>
    <a:srgbClr val="000000"/>
    <a:srgbClr val="A50021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2" autoAdjust="0"/>
    <p:restoredTop sz="99274" autoAdjust="0"/>
  </p:normalViewPr>
  <p:slideViewPr>
    <p:cSldViewPr>
      <p:cViewPr varScale="1">
        <p:scale>
          <a:sx n="111" d="100"/>
          <a:sy n="111" d="100"/>
        </p:scale>
        <p:origin x="15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81F990F1-F46A-47A9-81FD-939761336A6E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D4178853-A347-41C9-AA7B-DDBF3D1964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42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209800"/>
            <a:ext cx="6775733" cy="2057401"/>
          </a:xfrm>
        </p:spPr>
        <p:txBody>
          <a:bodyPr anchor="ctr"/>
          <a:lstStyle>
            <a:lvl1pPr algn="ctr">
              <a:defRPr sz="540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1708" y="4536831"/>
            <a:ext cx="6786492" cy="94956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 descr="fluvanna seal - transparen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4590"/>
            <a:ext cx="2028444" cy="202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 flipV="1">
            <a:off x="0" y="0"/>
            <a:ext cx="752475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41000">
                <a:schemeClr val="accent4">
                  <a:lumMod val="75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76200"/>
            <a:ext cx="6096000" cy="2057401"/>
          </a:xfrm>
        </p:spPr>
        <p:txBody>
          <a:bodyPr anchor="ctr"/>
          <a:lstStyle>
            <a:lvl1pPr>
              <a:defRPr sz="540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48000"/>
            <a:ext cx="7772400" cy="3352799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548687" y="6407299"/>
            <a:ext cx="519113" cy="365125"/>
          </a:xfrm>
        </p:spPr>
        <p:txBody>
          <a:bodyPr/>
          <a:lstStyle>
            <a:lvl1pPr>
              <a:defRPr sz="1600" b="0">
                <a:solidFill>
                  <a:schemeClr val="accent6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34803822-05CE-45AA-8B1C-3D9CC14AE8E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fluvanna seal - transparen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4590"/>
            <a:ext cx="2028444" cy="202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 flipV="1">
            <a:off x="0" y="0"/>
            <a:ext cx="752475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41000">
                <a:schemeClr val="accent4">
                  <a:lumMod val="75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712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76200"/>
            <a:ext cx="6096000" cy="2057401"/>
          </a:xfrm>
        </p:spPr>
        <p:txBody>
          <a:bodyPr anchor="ctr"/>
          <a:lstStyle>
            <a:lvl1pPr>
              <a:defRPr sz="540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548687" y="6407299"/>
            <a:ext cx="519113" cy="365125"/>
          </a:xfrm>
        </p:spPr>
        <p:txBody>
          <a:bodyPr/>
          <a:lstStyle>
            <a:lvl1pPr>
              <a:defRPr sz="1600" b="0">
                <a:solidFill>
                  <a:schemeClr val="accent6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34803822-05CE-45AA-8B1C-3D9CC14AE8E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fluvanna seal - transparen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4590"/>
            <a:ext cx="2028444" cy="202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 flipV="1">
            <a:off x="0" y="0"/>
            <a:ext cx="752475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41000">
                <a:schemeClr val="accent4">
                  <a:lumMod val="75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851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548687" y="6400800"/>
            <a:ext cx="519113" cy="365125"/>
          </a:xfrm>
        </p:spPr>
        <p:txBody>
          <a:bodyPr/>
          <a:lstStyle>
            <a:lvl1pPr>
              <a:defRPr sz="1600" b="0">
                <a:solidFill>
                  <a:schemeClr val="accent6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34803822-05CE-45AA-8B1C-3D9CC14AE8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86724" cy="513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defRPr>
                <a:solidFill>
                  <a:srgbClr val="000000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000000"/>
                </a:solidFill>
              </a:defRPr>
            </a:lvl2pPr>
            <a:lvl3pPr marL="1143000" indent="-228600">
              <a:spcBef>
                <a:spcPts val="0"/>
              </a:spcBef>
              <a:buFont typeface="Arial" pitchFamily="34" charset="0"/>
              <a:buChar char="•"/>
              <a:defRPr>
                <a:solidFill>
                  <a:srgbClr val="000000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000000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72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105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105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D06C-D754-4B41-B5B6-8748FF8C8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0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131392"/>
            <a:ext cx="73152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8086724" cy="513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4887" y="6492875"/>
            <a:ext cx="5191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>
                <a:solidFill>
                  <a:srgbClr val="0070C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8" name="Picture 7" descr="fluvanna seal - transparent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67" y="120160"/>
            <a:ext cx="946285" cy="946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 flipV="1">
            <a:off x="0" y="0"/>
            <a:ext cx="228600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41000">
                <a:schemeClr val="accent4">
                  <a:lumMod val="75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279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0" r:id="rId2"/>
    <p:sldLayoutId id="2147483682" r:id="rId3"/>
    <p:sldLayoutId id="2147483665" r:id="rId4"/>
    <p:sldLayoutId id="2147483681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ln w="12700">
            <a:solidFill>
              <a:schemeClr val="tx2"/>
            </a:solidFill>
          </a:ln>
          <a:solidFill>
            <a:srgbClr val="CC3300"/>
          </a:solidFill>
          <a:effectLst/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rgbClr val="000000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400" b="0" kern="1200">
          <a:solidFill>
            <a:srgbClr val="000000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0000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000000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000000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ZTA%20Subdivision%20Definitions%20Zoning%20-%20Presentation.pptx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mp%20Plan%202025%20Update%20PC.pptx" TargetMode="External"/><Relationship Id="rId2" Type="http://schemas.openxmlformats.org/officeDocument/2006/relationships/hyperlink" Target="ZTA%20Event%20Permits%20-%20PRESENTATION.pptx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ZTA%20Agritourism%20-%20Presentation.pptx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12-10-24%20-%20Subdivisions%20-%20PRESENTATION.pptx" TargetMode="External"/><Relationship Id="rId2" Type="http://schemas.openxmlformats.org/officeDocument/2006/relationships/hyperlink" Target="6.%20Oct%20Minutes%20Dratf%202018-11-13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Solar%20S-1%20district%20PRESENTATION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Directors%20Report%202024-12-10.pptx" TargetMode="External"/><Relationship Id="rId2" Type="http://schemas.openxmlformats.org/officeDocument/2006/relationships/hyperlink" Target="file:///C:\Users\kharris\Desktop\Jan%202024%20PC%20Mtg\2.%20Directors%20Report%202024-01-09.ppt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PC%20Minutes%2011-12-2024-Draft.docx" TargetMode="External"/><Relationship Id="rId2" Type="http://schemas.openxmlformats.org/officeDocument/2006/relationships/hyperlink" Target="6.%20Oct%20Minutes%20Dratf%202018-11-13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ZTA%2024-10%20Definition%20of%20Front%20Yard%20-%20PH.pptx" TargetMode="External"/><Relationship Id="rId3" Type="http://schemas.openxmlformats.org/officeDocument/2006/relationships/hyperlink" Target="FY26-30%20Capital%20Improvement%20Plan%20Package%20-%20v2.pdf" TargetMode="External"/><Relationship Id="rId7" Type="http://schemas.openxmlformats.org/officeDocument/2006/relationships/hyperlink" Target="PC%20ZTA%2024-09%20Minor%20Subs%20PH%20Staff%20Report.docx" TargetMode="External"/><Relationship Id="rId2" Type="http://schemas.openxmlformats.org/officeDocument/2006/relationships/hyperlink" Target="CIP%20-%20PC%20PH.pptx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ZTA%2024-09%20Definition%20of%20Minor%20Subdivision%20-%20PH.pptx" TargetMode="External"/><Relationship Id="rId5" Type="http://schemas.openxmlformats.org/officeDocument/2006/relationships/hyperlink" Target="PC%20ZTA%2024-08%20Dayhomes%20PH%20Staff%20Report.docx" TargetMode="External"/><Relationship Id="rId4" Type="http://schemas.openxmlformats.org/officeDocument/2006/relationships/hyperlink" Target="ZTA%2024-08%20Definition%20of%20Family%20Day%20Homes%20-%20PH.pptx" TargetMode="External"/><Relationship Id="rId9" Type="http://schemas.openxmlformats.org/officeDocument/2006/relationships/hyperlink" Target="PC%20ZTA%2024-10%20Front%20Yard%20PH%20Staff%20Report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SDP%2024%2007%20Staff%20Report%20PC%20.doc" TargetMode="External"/><Relationship Id="rId2" Type="http://schemas.openxmlformats.org/officeDocument/2006/relationships/hyperlink" Target="SDP%2024-07%20Antioch%20Church%20-%20SDP.pptx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676400"/>
            <a:ext cx="7772400" cy="3429001"/>
          </a:xfrm>
        </p:spPr>
        <p:txBody>
          <a:bodyPr/>
          <a:lstStyle/>
          <a:p>
            <a:pPr algn="ctr"/>
            <a:r>
              <a:rPr lang="en-US" sz="6600" dirty="0">
                <a:solidFill>
                  <a:schemeClr val="accent4">
                    <a:lumMod val="50000"/>
                  </a:schemeClr>
                </a:solidFill>
                <a:effectLst/>
              </a:rPr>
              <a:t>Fluvanna County</a:t>
            </a:r>
            <a:br>
              <a:rPr lang="en-US" sz="6600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r>
              <a:rPr lang="en-US" sz="6600" dirty="0">
                <a:solidFill>
                  <a:schemeClr val="accent4">
                    <a:lumMod val="50000"/>
                  </a:schemeClr>
                </a:solidFill>
                <a:effectLst/>
              </a:rPr>
              <a:t>Planning Commission</a:t>
            </a:r>
            <a:br>
              <a:rPr lang="en-US" sz="6600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r>
              <a:rPr lang="en-US" sz="6600" dirty="0">
                <a:solidFill>
                  <a:schemeClr val="accent4">
                    <a:lumMod val="50000"/>
                  </a:schemeClr>
                </a:solidFill>
                <a:effectLst/>
              </a:rPr>
              <a:t>Work Session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5054" y="5181600"/>
            <a:ext cx="5795892" cy="949569"/>
          </a:xfrm>
        </p:spPr>
        <p:txBody>
          <a:bodyPr anchor="ctr">
            <a:normAutofit fontScale="92500"/>
          </a:bodyPr>
          <a:lstStyle/>
          <a:p>
            <a:pPr algn="ctr"/>
            <a:r>
              <a:rPr lang="en-US" sz="3600" dirty="0"/>
              <a:t>December 10, 2024 at 6:00 pm</a:t>
            </a:r>
          </a:p>
        </p:txBody>
      </p:sp>
      <p:sp>
        <p:nvSpPr>
          <p:cNvPr id="6" name="Rectangle 5"/>
          <p:cNvSpPr/>
          <p:nvPr/>
        </p:nvSpPr>
        <p:spPr>
          <a:xfrm>
            <a:off x="1353844" y="6019800"/>
            <a:ext cx="71043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Fluvanna County…The heart of Virginia and your gateway to the future.</a:t>
            </a:r>
          </a:p>
        </p:txBody>
      </p:sp>
    </p:spTree>
    <p:extLst>
      <p:ext uri="{BB962C8B-B14F-4D97-AF65-F5344CB8AC3E}">
        <p14:creationId xmlns:p14="http://schemas.microsoft.com/office/powerpoint/2010/main" val="356771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RESOLUTIONS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16675"/>
            <a:ext cx="519113" cy="365125"/>
          </a:xfrm>
          <a:prstGeom prst="rect">
            <a:avLst/>
          </a:prstGeom>
        </p:spPr>
        <p:txBody>
          <a:bodyPr/>
          <a:lstStyle/>
          <a:p>
            <a:fld id="{34803822-05CE-45AA-8B1C-3D9CC14AE8E9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996376"/>
              </p:ext>
            </p:extLst>
          </p:nvPr>
        </p:nvGraphicFramePr>
        <p:xfrm>
          <a:off x="861619" y="2163611"/>
          <a:ext cx="8077200" cy="1646389"/>
        </p:xfrm>
        <a:graphic>
          <a:graphicData uri="http://schemas.openxmlformats.org/drawingml/2006/table">
            <a:tbl>
              <a:tblPr firstRow="1" bandRow="1"/>
              <a:tblGrid>
                <a:gridCol w="6224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2219">
                  <a:extLst>
                    <a:ext uri="{9D8B030D-6E8A-4147-A177-3AD203B41FA5}">
                      <a16:colId xmlns:a16="http://schemas.microsoft.com/office/drawing/2014/main" val="3824514032"/>
                    </a:ext>
                  </a:extLst>
                </a:gridCol>
              </a:tblGrid>
              <a:tr h="1646389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Resolution: Request for Public Hearing </a:t>
                      </a:r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ZTA – Subdivision Definitions (Zoning Ordinance)</a:t>
                      </a:r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itchFamily="34" charset="0"/>
                          <a:hlinkClick r:id="rId2" action="ppaction://hlinkpres?slideindex=1&amp;slidetitle="/>
                        </a:rPr>
                        <a:t>LINK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8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accent4">
                    <a:lumMod val="50000"/>
                  </a:schemeClr>
                </a:solidFill>
              </a:rPr>
              <a:t>UNFINISHED BUSINESS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16675"/>
            <a:ext cx="519113" cy="365125"/>
          </a:xfrm>
          <a:prstGeom prst="rect">
            <a:avLst/>
          </a:prstGeom>
        </p:spPr>
        <p:txBody>
          <a:bodyPr/>
          <a:lstStyle/>
          <a:p>
            <a:fld id="{34803822-05CE-45AA-8B1C-3D9CC14AE8E9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859522"/>
              </p:ext>
            </p:extLst>
          </p:nvPr>
        </p:nvGraphicFramePr>
        <p:xfrm>
          <a:off x="896911" y="2097822"/>
          <a:ext cx="8077202" cy="1559778"/>
        </p:xfrm>
        <a:graphic>
          <a:graphicData uri="http://schemas.openxmlformats.org/drawingml/2006/table">
            <a:tbl>
              <a:tblPr firstRow="1" bandRow="1"/>
              <a:tblGrid>
                <a:gridCol w="6340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6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9889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Special Events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itchFamily="34" charset="0"/>
                          <a:hlinkClick r:id="rId2" action="ppaction://hlinkpres?slideindex=1&amp;slidetitle="/>
                        </a:rPr>
                        <a:t>LINK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889">
                <a:tc>
                  <a:txBody>
                    <a:bodyPr/>
                    <a:lstStyle/>
                    <a:p>
                      <a:r>
                        <a:rPr lang="en-US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Comprehensive Plan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itchFamily="34" charset="0"/>
                          <a:hlinkClick r:id="rId3" action="ppaction://hlinkpres?slideindex=1&amp;slidetitle="/>
                        </a:rPr>
                        <a:t>LINK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7874358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67822" y="3288268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NEW BUSINESS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16675"/>
            <a:ext cx="519113" cy="365125"/>
          </a:xfrm>
          <a:prstGeom prst="rect">
            <a:avLst/>
          </a:prstGeom>
        </p:spPr>
        <p:txBody>
          <a:bodyPr/>
          <a:lstStyle/>
          <a:p>
            <a:fld id="{34803822-05CE-45AA-8B1C-3D9CC14AE8E9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124049"/>
              </p:ext>
            </p:extLst>
          </p:nvPr>
        </p:nvGraphicFramePr>
        <p:xfrm>
          <a:off x="861619" y="2163611"/>
          <a:ext cx="8077200" cy="1112989"/>
        </p:xfrm>
        <a:graphic>
          <a:graphicData uri="http://schemas.openxmlformats.org/drawingml/2006/table">
            <a:tbl>
              <a:tblPr firstRow="1" bandRow="1"/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12989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Agritourism</a:t>
                      </a:r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itchFamily="34" charset="0"/>
                          <a:hlinkClick r:id="rId2" action="ppaction://hlinkpres?slideindex=1&amp;slidetitle="/>
                        </a:rPr>
                        <a:t>LINK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04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PUBLIC COMMENTS #2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Limited to 5 minutes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per speaker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24888" y="6407150"/>
            <a:ext cx="519112" cy="365125"/>
          </a:xfrm>
          <a:prstGeom prst="rect">
            <a:avLst/>
          </a:prstGeom>
        </p:spPr>
        <p:txBody>
          <a:bodyPr/>
          <a:lstStyle/>
          <a:p>
            <a:fld id="{34803822-05CE-45AA-8B1C-3D9CC14AE8E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6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 ADJOURN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752600"/>
            <a:ext cx="7772400" cy="4267200"/>
          </a:xfrm>
        </p:spPr>
        <p:txBody>
          <a:bodyPr>
            <a:noAutofit/>
          </a:bodyPr>
          <a:lstStyle/>
          <a:p>
            <a:pPr algn="ctr"/>
            <a:endParaRPr lang="en-US" sz="3200" dirty="0"/>
          </a:p>
          <a:p>
            <a:pPr algn="ctr"/>
            <a:r>
              <a:rPr lang="en-US" sz="3200" dirty="0"/>
              <a:t>NEXT PLANNING COMMISSION MEETING</a:t>
            </a:r>
          </a:p>
          <a:p>
            <a:pPr algn="ctr"/>
            <a:r>
              <a:rPr lang="en-US" sz="4000" dirty="0"/>
              <a:t> </a:t>
            </a:r>
            <a:r>
              <a:rPr lang="en-US" sz="4000" dirty="0">
                <a:solidFill>
                  <a:srgbClr val="FF0000"/>
                </a:solidFill>
              </a:rPr>
              <a:t>Tuesday, January 7, 2025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6:00 pm – Work Session TBD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7:00 pm – Regular Meeting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Morris Room, County Administration Building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48687" y="6407299"/>
            <a:ext cx="519113" cy="365125"/>
          </a:xfrm>
          <a:prstGeom prst="rect">
            <a:avLst/>
          </a:prstGeom>
        </p:spPr>
        <p:txBody>
          <a:bodyPr/>
          <a:lstStyle/>
          <a:p>
            <a:fld id="{34803822-05CE-45AA-8B1C-3D9CC14AE8E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53844" y="6019800"/>
            <a:ext cx="71043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Fluvanna County…The heart of Virginia and your gateway to the future.</a:t>
            </a:r>
          </a:p>
        </p:txBody>
      </p:sp>
    </p:spTree>
    <p:extLst>
      <p:ext uri="{BB962C8B-B14F-4D97-AF65-F5344CB8AC3E}">
        <p14:creationId xmlns:p14="http://schemas.microsoft.com/office/powerpoint/2010/main" val="293734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D0616-D722-459C-9ED7-391A4BFFCC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5600" y="609601"/>
            <a:ext cx="6096000" cy="1066800"/>
          </a:xfrm>
        </p:spPr>
        <p:txBody>
          <a:bodyPr/>
          <a:lstStyle/>
          <a:p>
            <a:r>
              <a:rPr lang="en-US" dirty="0">
                <a:effectLst/>
              </a:rPr>
              <a:t>WORK SESSION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22F26-79C2-4E23-AEBF-2B782DAF5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03822-05CE-45AA-8B1C-3D9CC14AE8E9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6B8B038-489D-4ED1-945E-84767F8FF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478510"/>
              </p:ext>
            </p:extLst>
          </p:nvPr>
        </p:nvGraphicFramePr>
        <p:xfrm>
          <a:off x="990600" y="2590800"/>
          <a:ext cx="7924801" cy="1228721"/>
        </p:xfrm>
        <a:graphic>
          <a:graphicData uri="http://schemas.openxmlformats.org/drawingml/2006/table">
            <a:tbl>
              <a:tblPr firstRow="1" bandRow="1"/>
              <a:tblGrid>
                <a:gridCol w="656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3451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Subdivisions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  <a:hlinkClick r:id="rId2" action="ppaction://hlinkfile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  <a:hlinkClick r:id="rId3" action="ppaction://hlinkpres?slideindex=1&amp;slidetitle="/>
                        </a:rPr>
                        <a:t>LINK</a:t>
                      </a:r>
                      <a:endParaRPr lang="en-US" sz="3200" b="1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  <a:hlinkClick r:id="rId4" action="ppaction://hlinkpres?slideindex=1&amp;slidetitle=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47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676400"/>
            <a:ext cx="7772400" cy="3429001"/>
          </a:xfrm>
        </p:spPr>
        <p:txBody>
          <a:bodyPr/>
          <a:lstStyle/>
          <a:p>
            <a:pPr algn="ctr"/>
            <a:r>
              <a:rPr lang="en-US" sz="6600" dirty="0">
                <a:solidFill>
                  <a:schemeClr val="accent4">
                    <a:lumMod val="50000"/>
                  </a:schemeClr>
                </a:solidFill>
                <a:effectLst/>
              </a:rPr>
              <a:t>Fluvanna County</a:t>
            </a:r>
            <a:br>
              <a:rPr lang="en-US" sz="6600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r>
              <a:rPr lang="en-US" sz="6600" dirty="0">
                <a:solidFill>
                  <a:schemeClr val="accent4">
                    <a:lumMod val="50000"/>
                  </a:schemeClr>
                </a:solidFill>
                <a:effectLst/>
              </a:rPr>
              <a:t>Planning Commission</a:t>
            </a:r>
            <a:br>
              <a:rPr lang="en-US" sz="6600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r>
              <a:rPr lang="en-US" sz="6600" dirty="0">
                <a:solidFill>
                  <a:schemeClr val="accent4">
                    <a:lumMod val="50000"/>
                  </a:schemeClr>
                </a:solidFill>
                <a:effectLst/>
              </a:rPr>
              <a:t>Regular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5054" y="5181600"/>
            <a:ext cx="5795892" cy="949569"/>
          </a:xfrm>
        </p:spPr>
        <p:txBody>
          <a:bodyPr anchor="ctr">
            <a:normAutofit fontScale="92500"/>
          </a:bodyPr>
          <a:lstStyle/>
          <a:p>
            <a:pPr algn="ctr"/>
            <a:r>
              <a:rPr lang="en-US" sz="3600" dirty="0"/>
              <a:t>December 10, 2024 at 7:00 pm</a:t>
            </a:r>
          </a:p>
        </p:txBody>
      </p:sp>
      <p:sp>
        <p:nvSpPr>
          <p:cNvPr id="6" name="Rectangle 5"/>
          <p:cNvSpPr/>
          <p:nvPr/>
        </p:nvSpPr>
        <p:spPr>
          <a:xfrm>
            <a:off x="1353844" y="6019800"/>
            <a:ext cx="71043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Fluvanna County…The heart of Virginia and your gateway to the future.</a:t>
            </a:r>
          </a:p>
        </p:txBody>
      </p:sp>
    </p:spTree>
    <p:extLst>
      <p:ext uri="{BB962C8B-B14F-4D97-AF65-F5344CB8AC3E}">
        <p14:creationId xmlns:p14="http://schemas.microsoft.com/office/powerpoint/2010/main" val="114685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057400"/>
            <a:ext cx="7467600" cy="3962400"/>
          </a:xfrm>
        </p:spPr>
        <p:txBody>
          <a:bodyPr anchor="t"/>
          <a:lstStyle/>
          <a:p>
            <a:pPr algn="l">
              <a:lnSpc>
                <a:spcPct val="150000"/>
              </a:lnSpc>
            </a:pPr>
            <a:r>
              <a:rPr lang="en-US" sz="4800" dirty="0">
                <a:solidFill>
                  <a:schemeClr val="tx1"/>
                </a:solidFill>
                <a:effectLst/>
              </a:rPr>
              <a:t>- Call to Order</a:t>
            </a:r>
            <a:br>
              <a:rPr lang="en-US" sz="4800" dirty="0">
                <a:solidFill>
                  <a:schemeClr val="tx1"/>
                </a:solidFill>
                <a:effectLst/>
              </a:rPr>
            </a:br>
            <a:r>
              <a:rPr lang="en-US" sz="4800" dirty="0">
                <a:solidFill>
                  <a:schemeClr val="tx1"/>
                </a:solidFill>
                <a:effectLst/>
              </a:rPr>
              <a:t>- Pledge of Allegiance</a:t>
            </a:r>
            <a:br>
              <a:rPr lang="en-US" sz="4800" dirty="0">
                <a:solidFill>
                  <a:schemeClr val="tx1"/>
                </a:solidFill>
                <a:effectLst/>
              </a:rPr>
            </a:br>
            <a:r>
              <a:rPr lang="en-US" sz="4800" dirty="0">
                <a:solidFill>
                  <a:schemeClr val="tx1"/>
                </a:solidFill>
                <a:effectLst/>
              </a:rPr>
              <a:t>- Moment of Silence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24888" y="6407150"/>
            <a:ext cx="519112" cy="365125"/>
          </a:xfrm>
          <a:prstGeom prst="rect">
            <a:avLst/>
          </a:prstGeom>
        </p:spPr>
        <p:txBody>
          <a:bodyPr/>
          <a:lstStyle/>
          <a:p>
            <a:fld id="{34803822-05CE-45AA-8B1C-3D9CC14AE8E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25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209800"/>
            <a:ext cx="6775733" cy="2438400"/>
          </a:xfrm>
        </p:spPr>
        <p:txBody>
          <a:bodyPr/>
          <a:lstStyle/>
          <a:p>
            <a:r>
              <a:rPr lang="en-US" sz="6600" dirty="0">
                <a:solidFill>
                  <a:schemeClr val="accent4">
                    <a:lumMod val="50000"/>
                  </a:schemeClr>
                </a:solidFill>
                <a:effectLst/>
              </a:rPr>
              <a:t>Planning Director’s Report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24888" y="6407150"/>
            <a:ext cx="519112" cy="365125"/>
          </a:xfrm>
          <a:prstGeom prst="rect">
            <a:avLst/>
          </a:prstGeom>
        </p:spPr>
        <p:txBody>
          <a:bodyPr/>
          <a:lstStyle/>
          <a:p>
            <a:fld id="{34803822-05CE-45AA-8B1C-3D9CC14AE8E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ounded Rectangle 4">
            <a:hlinkClick r:id="rId2" action="ppaction://hlinkpres?slideindex=1&amp;slidetitle="/>
          </p:cNvPr>
          <p:cNvSpPr/>
          <p:nvPr/>
        </p:nvSpPr>
        <p:spPr>
          <a:xfrm>
            <a:off x="7467600" y="5791200"/>
            <a:ext cx="1066800" cy="4572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3" action="ppaction://hlinkpres?slideindex=1&amp;slidetitle="/>
              </a:rPr>
              <a:t>Link</a:t>
            </a:r>
            <a:endParaRPr lang="en-US" sz="24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7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PUBLIC COMMENTS #1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Limited to 5 minutes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per speaker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24888" y="6407150"/>
            <a:ext cx="519112" cy="365125"/>
          </a:xfrm>
          <a:prstGeom prst="rect">
            <a:avLst/>
          </a:prstGeom>
        </p:spPr>
        <p:txBody>
          <a:bodyPr/>
          <a:lstStyle/>
          <a:p>
            <a:fld id="{34803822-05CE-45AA-8B1C-3D9CC14AE8E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87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8189" y="47224"/>
            <a:ext cx="6096000" cy="2057401"/>
          </a:xfrm>
        </p:spPr>
        <p:txBody>
          <a:bodyPr/>
          <a:lstStyle/>
          <a:p>
            <a:r>
              <a:rPr lang="en-US" sz="4400" dirty="0">
                <a:solidFill>
                  <a:schemeClr val="accent4">
                    <a:lumMod val="50000"/>
                  </a:schemeClr>
                </a:solidFill>
              </a:rPr>
              <a:t>APPROVAL OF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48687" y="6407299"/>
            <a:ext cx="519113" cy="365125"/>
          </a:xfrm>
          <a:prstGeom prst="rect">
            <a:avLst/>
          </a:prstGeom>
        </p:spPr>
        <p:txBody>
          <a:bodyPr/>
          <a:lstStyle/>
          <a:p>
            <a:fld id="{34803822-05CE-45AA-8B1C-3D9CC14AE8E9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094344"/>
              </p:ext>
            </p:extLst>
          </p:nvPr>
        </p:nvGraphicFramePr>
        <p:xfrm>
          <a:off x="990600" y="2209801"/>
          <a:ext cx="7924801" cy="1228721"/>
        </p:xfrm>
        <a:graphic>
          <a:graphicData uri="http://schemas.openxmlformats.org/drawingml/2006/table">
            <a:tbl>
              <a:tblPr firstRow="1" bandRow="1"/>
              <a:tblGrid>
                <a:gridCol w="656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3451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Minutes </a:t>
                      </a:r>
                      <a:r>
                        <a:rPr lang="en-US" sz="3200" b="1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of November 12, 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2024</a:t>
                      </a:r>
                      <a:endParaRPr lang="en-US" sz="3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  <a:hlinkClick r:id="rId2" action="ppaction://hlinkfile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  <a:hlinkClick r:id="rId3" action="ppaction://hlinkfile"/>
                        </a:rPr>
                        <a:t>LINK</a:t>
                      </a:r>
                      <a:endParaRPr lang="en-US" sz="3200" b="1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95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PUBLIC HEARINGS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16675"/>
            <a:ext cx="519113" cy="365125"/>
          </a:xfrm>
          <a:prstGeom prst="rect">
            <a:avLst/>
          </a:prstGeom>
        </p:spPr>
        <p:txBody>
          <a:bodyPr/>
          <a:lstStyle/>
          <a:p>
            <a:fld id="{34803822-05CE-45AA-8B1C-3D9CC14AE8E9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006853"/>
              </p:ext>
            </p:extLst>
          </p:nvPr>
        </p:nvGraphicFramePr>
        <p:xfrm>
          <a:off x="861619" y="2163610"/>
          <a:ext cx="8077200" cy="3627589"/>
        </p:xfrm>
        <a:graphic>
          <a:graphicData uri="http://schemas.openxmlformats.org/drawingml/2006/table">
            <a:tbl>
              <a:tblPr firstRow="1" bandRow="1"/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8281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Capital Improvement Plan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itchFamily="34" charset="0"/>
                          <a:hlinkClick r:id="rId2" action="ppaction://hlinkpres?slideindex=1&amp;slidetitle="/>
                        </a:rPr>
                        <a:t>LINK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itchFamily="34" charset="0"/>
                          <a:hlinkClick r:id="rId3" action="ppaction://hlinkfile"/>
                        </a:rPr>
                        <a:t>BRIEF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1926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ZTA 24:08 – Day Homes</a:t>
                      </a:r>
                      <a:endParaRPr lang="en-US" sz="2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 pitchFamily="34" charset="0"/>
                          <a:hlinkClick r:id="rId4" action="ppaction://hlinkpres?slideindex=1&amp;slidetitle="/>
                        </a:rPr>
                        <a:t>LINK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itchFamily="34" charset="0"/>
                          <a:hlinkClick r:id="rId5" action="ppaction://hlinkfile"/>
                        </a:rPr>
                        <a:t>BRIEF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069297"/>
                  </a:ext>
                </a:extLst>
              </a:tr>
              <a:tr h="8436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ZTA 24:09 – Minor Subdivisions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 pitchFamily="34" charset="0"/>
                          <a:hlinkClick r:id="rId6" action="ppaction://hlinkpres?slideindex=1&amp;slidetitle="/>
                        </a:rPr>
                        <a:t>LINK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itchFamily="34" charset="0"/>
                          <a:hlinkClick r:id="rId7" action="ppaction://hlinkfile"/>
                        </a:rPr>
                        <a:t>BRIEF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471571"/>
                  </a:ext>
                </a:extLst>
              </a:tr>
              <a:tr h="8436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ZTA 24:10 – Front Yard 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 pitchFamily="34" charset="0"/>
                          <a:hlinkClick r:id="rId8" action="ppaction://hlinkpres?slideindex=1&amp;slidetitle="/>
                        </a:rPr>
                        <a:t>LINK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itchFamily="34" charset="0"/>
                          <a:hlinkClick r:id="rId9" action="ppaction://hlinkfile"/>
                        </a:rPr>
                        <a:t>BRIEF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827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15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>
                <a:solidFill>
                  <a:schemeClr val="accent4">
                    <a:lumMod val="50000"/>
                  </a:schemeClr>
                </a:solidFill>
              </a:rPr>
              <a:t>SITE DEVELOPMENT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16675"/>
            <a:ext cx="519113" cy="365125"/>
          </a:xfrm>
          <a:prstGeom prst="rect">
            <a:avLst/>
          </a:prstGeom>
        </p:spPr>
        <p:txBody>
          <a:bodyPr/>
          <a:lstStyle/>
          <a:p>
            <a:fld id="{34803822-05CE-45AA-8B1C-3D9CC14AE8E9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838804"/>
              </p:ext>
            </p:extLst>
          </p:nvPr>
        </p:nvGraphicFramePr>
        <p:xfrm>
          <a:off x="861619" y="2163611"/>
          <a:ext cx="8077200" cy="1646389"/>
        </p:xfrm>
        <a:graphic>
          <a:graphicData uri="http://schemas.openxmlformats.org/drawingml/2006/table">
            <a:tbl>
              <a:tblPr firstRow="1" bandRow="1"/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6389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SDP 24:07 – Antioch Baptist Church</a:t>
                      </a:r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itchFamily="34" charset="0"/>
                          <a:hlinkClick r:id="rId2" action="ppaction://hlinkpres?slideindex=1&amp;slidetitle="/>
                        </a:rPr>
                        <a:t>LINK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itchFamily="34" charset="0"/>
                          <a:hlinkClick r:id="rId3" action="ppaction://hlinkfile"/>
                        </a:rPr>
                        <a:t>BRIEF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75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hermal">
  <a:themeElements>
    <a:clrScheme name="Custom 2">
      <a:dk1>
        <a:srgbClr val="262D35"/>
      </a:dk1>
      <a:lt1>
        <a:srgbClr val="FFFFFF"/>
      </a:lt1>
      <a:dk2>
        <a:srgbClr val="262D35"/>
      </a:dk2>
      <a:lt2>
        <a:srgbClr val="EADCD8"/>
      </a:lt2>
      <a:accent1>
        <a:srgbClr val="C9484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C94845"/>
      </a:hlink>
      <a:folHlink>
        <a:srgbClr val="8495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26992</TotalTime>
  <Words>238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Angsana New</vt:lpstr>
      <vt:lpstr>Arial</vt:lpstr>
      <vt:lpstr>Calibri</vt:lpstr>
      <vt:lpstr>Times New Roman</vt:lpstr>
      <vt:lpstr>1_Thermal</vt:lpstr>
      <vt:lpstr>Fluvanna County Planning Commission Work Session</vt:lpstr>
      <vt:lpstr>WORK SESSION</vt:lpstr>
      <vt:lpstr>Fluvanna County Planning Commission Regular Meeting</vt:lpstr>
      <vt:lpstr>- Call to Order - Pledge of Allegiance - Moment of Silence</vt:lpstr>
      <vt:lpstr>Planning Director’s Report</vt:lpstr>
      <vt:lpstr>PUBLIC COMMENTS #1</vt:lpstr>
      <vt:lpstr>APPROVAL OF MINUTES</vt:lpstr>
      <vt:lpstr>PUBLIC HEARINGS</vt:lpstr>
      <vt:lpstr>SITE DEVELOPMENT PLAN</vt:lpstr>
      <vt:lpstr>RESOLUTIONS</vt:lpstr>
      <vt:lpstr>UNFINISHED BUSINESS</vt:lpstr>
      <vt:lpstr>NEW BUSINESS</vt:lpstr>
      <vt:lpstr>PUBLIC COMMENTS #2</vt:lpstr>
      <vt:lpstr>  ADJOURN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</dc:creator>
  <cp:lastModifiedBy>Margaret Bamford</cp:lastModifiedBy>
  <cp:revision>1350</cp:revision>
  <cp:lastPrinted>2024-11-12T15:47:17Z</cp:lastPrinted>
  <dcterms:created xsi:type="dcterms:W3CDTF">2012-05-31T02:25:51Z</dcterms:created>
  <dcterms:modified xsi:type="dcterms:W3CDTF">2024-12-11T15:57:59Z</dcterms:modified>
</cp:coreProperties>
</file>