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51" r:id="rId1"/>
  </p:sldMasterIdLst>
  <p:notesMasterIdLst>
    <p:notesMasterId r:id="rId10"/>
  </p:notesMasterIdLst>
  <p:handoutMasterIdLst>
    <p:handoutMasterId r:id="rId11"/>
  </p:handoutMasterIdLst>
  <p:sldIdLst>
    <p:sldId id="372" r:id="rId2"/>
    <p:sldId id="432" r:id="rId3"/>
    <p:sldId id="459" r:id="rId4"/>
    <p:sldId id="460" r:id="rId5"/>
    <p:sldId id="456" r:id="rId6"/>
    <p:sldId id="457" r:id="rId7"/>
    <p:sldId id="458" r:id="rId8"/>
    <p:sldId id="461" r:id="rId9"/>
  </p:sldIdLst>
  <p:sldSz cx="9144000" cy="6858000" type="screen4x3"/>
  <p:notesSz cx="6950075" cy="9236075"/>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1pPr>
    <a:lvl2pPr marL="4572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2pPr>
    <a:lvl3pPr marL="9144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3pPr>
    <a:lvl4pPr marL="13716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4pPr>
    <a:lvl5pPr marL="1828800" algn="l" rtl="0" eaLnBrk="0" fontAlgn="base" hangingPunct="0">
      <a:lnSpc>
        <a:spcPct val="110000"/>
      </a:lnSpc>
      <a:spcBef>
        <a:spcPct val="0"/>
      </a:spcBef>
      <a:spcAft>
        <a:spcPct val="0"/>
      </a:spcAft>
      <a:defRPr sz="5400" b="1" kern="1200" baseline="-25000">
        <a:solidFill>
          <a:schemeClr val="tx1"/>
        </a:solidFill>
        <a:latin typeface="Arial" charset="0"/>
        <a:ea typeface="+mn-ea"/>
        <a:cs typeface="+mn-cs"/>
      </a:defRPr>
    </a:lvl5pPr>
    <a:lvl6pPr marL="2286000" algn="l" defTabSz="914400" rtl="0" eaLnBrk="1" latinLnBrk="0" hangingPunct="1">
      <a:defRPr sz="5400" b="1" kern="1200" baseline="-25000">
        <a:solidFill>
          <a:schemeClr val="tx1"/>
        </a:solidFill>
        <a:latin typeface="Arial" charset="0"/>
        <a:ea typeface="+mn-ea"/>
        <a:cs typeface="+mn-cs"/>
      </a:defRPr>
    </a:lvl6pPr>
    <a:lvl7pPr marL="2743200" algn="l" defTabSz="914400" rtl="0" eaLnBrk="1" latinLnBrk="0" hangingPunct="1">
      <a:defRPr sz="5400" b="1" kern="1200" baseline="-25000">
        <a:solidFill>
          <a:schemeClr val="tx1"/>
        </a:solidFill>
        <a:latin typeface="Arial" charset="0"/>
        <a:ea typeface="+mn-ea"/>
        <a:cs typeface="+mn-cs"/>
      </a:defRPr>
    </a:lvl7pPr>
    <a:lvl8pPr marL="3200400" algn="l" defTabSz="914400" rtl="0" eaLnBrk="1" latinLnBrk="0" hangingPunct="1">
      <a:defRPr sz="5400" b="1" kern="1200" baseline="-25000">
        <a:solidFill>
          <a:schemeClr val="tx1"/>
        </a:solidFill>
        <a:latin typeface="Arial" charset="0"/>
        <a:ea typeface="+mn-ea"/>
        <a:cs typeface="+mn-cs"/>
      </a:defRPr>
    </a:lvl8pPr>
    <a:lvl9pPr marL="3657600" algn="l" defTabSz="914400" rtl="0" eaLnBrk="1" latinLnBrk="0" hangingPunct="1">
      <a:defRPr sz="5400" b="1"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CCFF"/>
    <a:srgbClr val="317023"/>
    <a:srgbClr val="FF6600"/>
    <a:srgbClr val="0053A5"/>
    <a:srgbClr val="51DC00"/>
    <a:srgbClr val="414141"/>
    <a:srgbClr val="616A74"/>
    <a:srgbClr val="DC241F"/>
    <a:srgbClr val="C38E6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snapToGrid="0">
      <p:cViewPr varScale="1">
        <p:scale>
          <a:sx n="104" d="100"/>
          <a:sy n="104" d="100"/>
        </p:scale>
        <p:origin x="1752" y="96"/>
      </p:cViewPr>
      <p:guideLst>
        <p:guide orient="horz" pos="2161"/>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8" d="100"/>
          <a:sy n="98" d="100"/>
        </p:scale>
        <p:origin x="-2544" y="-9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117777" y="8797614"/>
            <a:ext cx="719244" cy="242889"/>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08" tIns="44957" rIns="88308" bIns="44957">
            <a:spAutoFit/>
          </a:bodyPr>
          <a:lstStyle>
            <a:lvl1pPr defTabSz="871538">
              <a:defRPr sz="5400" b="1" baseline="-25000">
                <a:solidFill>
                  <a:schemeClr val="tx1"/>
                </a:solidFill>
                <a:latin typeface="Arial" charset="0"/>
              </a:defRPr>
            </a:lvl1pPr>
            <a:lvl2pPr marL="742950" indent="-285750" defTabSz="871538">
              <a:defRPr sz="5400" b="1" baseline="-25000">
                <a:solidFill>
                  <a:schemeClr val="tx1"/>
                </a:solidFill>
                <a:latin typeface="Arial" charset="0"/>
              </a:defRPr>
            </a:lvl2pPr>
            <a:lvl3pPr marL="1143000" indent="-228600" defTabSz="871538">
              <a:defRPr sz="5400" b="1" baseline="-25000">
                <a:solidFill>
                  <a:schemeClr val="tx1"/>
                </a:solidFill>
                <a:latin typeface="Arial" charset="0"/>
              </a:defRPr>
            </a:lvl3pPr>
            <a:lvl4pPr marL="1600200" indent="-228600" defTabSz="871538">
              <a:defRPr sz="5400" b="1" baseline="-25000">
                <a:solidFill>
                  <a:schemeClr val="tx1"/>
                </a:solidFill>
                <a:latin typeface="Arial" charset="0"/>
              </a:defRPr>
            </a:lvl4pPr>
            <a:lvl5pPr marL="2057400" indent="-228600" defTabSz="871538">
              <a:defRPr sz="5400" b="1" baseline="-25000">
                <a:solidFill>
                  <a:schemeClr val="tx1"/>
                </a:solidFill>
                <a:latin typeface="Arial" charset="0"/>
              </a:defRPr>
            </a:lvl5pPr>
            <a:lvl6pPr marL="2514600" indent="-228600" defTabSz="871538"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defTabSz="871538"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defTabSz="871538"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defTabSz="871538"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100" b="0" baseline="0" dirty="0"/>
              <a:t>Page </a:t>
            </a:r>
            <a:fld id="{BFA893E5-8758-4D2F-92F3-817B65D7260F}" type="slidenum">
              <a:rPr lang="en-US" altLang="en-US" sz="1100" b="0" baseline="0"/>
              <a:pPr algn="ctr">
                <a:lnSpc>
                  <a:spcPct val="90000"/>
                </a:lnSpc>
                <a:defRPr/>
              </a:pPr>
              <a:t>‹#›</a:t>
            </a:fld>
            <a:endParaRPr lang="en-US" altLang="en-US" sz="1100" b="0" baseline="0" dirty="0"/>
          </a:p>
        </p:txBody>
      </p:sp>
    </p:spTree>
    <p:extLst>
      <p:ext uri="{BB962C8B-B14F-4D97-AF65-F5344CB8AC3E}">
        <p14:creationId xmlns:p14="http://schemas.microsoft.com/office/powerpoint/2010/main" val="103720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117777" y="8797614"/>
            <a:ext cx="719244" cy="242889"/>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308" tIns="44957" rIns="88308" bIns="44957">
            <a:spAutoFit/>
          </a:bodyPr>
          <a:lstStyle>
            <a:lvl1pPr defTabSz="871538">
              <a:defRPr sz="5400" b="1" baseline="-25000">
                <a:solidFill>
                  <a:schemeClr val="tx1"/>
                </a:solidFill>
                <a:latin typeface="Arial" charset="0"/>
              </a:defRPr>
            </a:lvl1pPr>
            <a:lvl2pPr marL="742950" indent="-285750" defTabSz="871538">
              <a:defRPr sz="5400" b="1" baseline="-25000">
                <a:solidFill>
                  <a:schemeClr val="tx1"/>
                </a:solidFill>
                <a:latin typeface="Arial" charset="0"/>
              </a:defRPr>
            </a:lvl2pPr>
            <a:lvl3pPr marL="1143000" indent="-228600" defTabSz="871538">
              <a:defRPr sz="5400" b="1" baseline="-25000">
                <a:solidFill>
                  <a:schemeClr val="tx1"/>
                </a:solidFill>
                <a:latin typeface="Arial" charset="0"/>
              </a:defRPr>
            </a:lvl3pPr>
            <a:lvl4pPr marL="1600200" indent="-228600" defTabSz="871538">
              <a:defRPr sz="5400" b="1" baseline="-25000">
                <a:solidFill>
                  <a:schemeClr val="tx1"/>
                </a:solidFill>
                <a:latin typeface="Arial" charset="0"/>
              </a:defRPr>
            </a:lvl4pPr>
            <a:lvl5pPr marL="2057400" indent="-228600" defTabSz="871538">
              <a:defRPr sz="5400" b="1" baseline="-25000">
                <a:solidFill>
                  <a:schemeClr val="tx1"/>
                </a:solidFill>
                <a:latin typeface="Arial" charset="0"/>
              </a:defRPr>
            </a:lvl5pPr>
            <a:lvl6pPr marL="2514600" indent="-228600" defTabSz="871538"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defTabSz="871538"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defTabSz="871538"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defTabSz="871538"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100" b="0" baseline="0" dirty="0"/>
              <a:t>Page </a:t>
            </a:r>
            <a:fld id="{4F243C75-BE27-4F52-9140-E7FEE50528C8}" type="slidenum">
              <a:rPr lang="en-US" altLang="en-US" sz="1100" b="0" baseline="0" smtClean="0"/>
              <a:pPr algn="ctr">
                <a:lnSpc>
                  <a:spcPct val="90000"/>
                </a:lnSpc>
                <a:defRPr/>
              </a:pPr>
              <a:t>‹#›</a:t>
            </a:fld>
            <a:endParaRPr lang="en-US" altLang="en-US" sz="1100" b="0" baseline="0" dirty="0"/>
          </a:p>
        </p:txBody>
      </p:sp>
      <p:sp>
        <p:nvSpPr>
          <p:cNvPr id="34819" name="Rectangle 3"/>
          <p:cNvSpPr>
            <a:spLocks noGrp="1" noRot="1" noChangeAspect="1" noChangeArrowheads="1" noTextEdit="1"/>
          </p:cNvSpPr>
          <p:nvPr>
            <p:ph type="sldImg" idx="2"/>
          </p:nvPr>
        </p:nvSpPr>
        <p:spPr bwMode="auto">
          <a:xfrm>
            <a:off x="1166813" y="692150"/>
            <a:ext cx="4616450" cy="3463925"/>
          </a:xfrm>
          <a:prstGeom prst="rect">
            <a:avLst/>
          </a:prstGeom>
          <a:noFill/>
          <a:ln w="12699">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Grp="1" noChangeArrowheads="1"/>
          </p:cNvSpPr>
          <p:nvPr>
            <p:ph type="body" sz="quarter" idx="3"/>
          </p:nvPr>
        </p:nvSpPr>
        <p:spPr bwMode="auto">
          <a:xfrm>
            <a:off x="926992" y="4386190"/>
            <a:ext cx="5096092" cy="4159072"/>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0" tIns="46563" rIns="91520" bIns="46563"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487965222"/>
      </p:ext>
    </p:extLst>
  </p:cSld>
  <p:clrMap bg1="lt1" tx1="dk1" bg2="lt2" tx2="dk2" accent1="accent1" accent2="accent2" accent3="accent3" accent4="accent4" accent5="accent5" accent6="accent6" hlink="hlink" folHlink="folHlink"/>
  <p:notesStyle>
    <a:lvl1pPr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1pPr>
    <a:lvl2pPr marL="452438"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2pPr>
    <a:lvl3pPr marL="903288"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3pPr>
    <a:lvl4pPr marL="1355725"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4pPr>
    <a:lvl5pPr marL="1806575" algn="l" defTabSz="903288" rtl="0" eaLnBrk="0" fontAlgn="base" hangingPunct="0">
      <a:lnSpc>
        <a:spcPct val="90000"/>
      </a:lnSpc>
      <a:spcBef>
        <a:spcPct val="4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2060"/>
        </a:solidFill>
        <a:effectLst/>
      </p:bgPr>
    </p:bg>
    <p:spTree>
      <p:nvGrpSpPr>
        <p:cNvPr id="1" name=""/>
        <p:cNvGrpSpPr/>
        <p:nvPr/>
      </p:nvGrpSpPr>
      <p:grpSpPr>
        <a:xfrm>
          <a:off x="0" y="0"/>
          <a:ext cx="0" cy="0"/>
          <a:chOff x="0" y="0"/>
          <a:chExt cx="0" cy="0"/>
        </a:xfrm>
      </p:grpSpPr>
      <p:sp>
        <p:nvSpPr>
          <p:cNvPr id="5" name="Freeform 11"/>
          <p:cNvSpPr>
            <a:spLocks/>
          </p:cNvSpPr>
          <p:nvPr userDrawn="1"/>
        </p:nvSpPr>
        <p:spPr bwMode="auto">
          <a:xfrm>
            <a:off x="3175" y="4803775"/>
            <a:ext cx="9140825" cy="457200"/>
          </a:xfrm>
          <a:custGeom>
            <a:avLst/>
            <a:gdLst>
              <a:gd name="T0" fmla="*/ 0 w 5758"/>
              <a:gd name="T1" fmla="*/ 24 h 314"/>
              <a:gd name="T2" fmla="*/ 2879 w 5758"/>
              <a:gd name="T3" fmla="*/ 0 h 314"/>
              <a:gd name="T4" fmla="*/ 5758 w 5758"/>
              <a:gd name="T5" fmla="*/ 24 h 314"/>
              <a:gd name="T6" fmla="*/ 0 60000 65536"/>
              <a:gd name="T7" fmla="*/ 0 60000 65536"/>
              <a:gd name="T8" fmla="*/ 0 60000 65536"/>
            </a:gdLst>
            <a:ahLst/>
            <a:cxnLst>
              <a:cxn ang="T6">
                <a:pos x="T0" y="T1"/>
              </a:cxn>
              <a:cxn ang="T7">
                <a:pos x="T2" y="T3"/>
              </a:cxn>
              <a:cxn ang="T8">
                <a:pos x="T4" y="T5"/>
              </a:cxn>
            </a:cxnLst>
            <a:rect l="0" t="0" r="r" b="b"/>
            <a:pathLst>
              <a:path w="5758" h="314">
                <a:moveTo>
                  <a:pt x="0" y="314"/>
                </a:moveTo>
                <a:cubicBezTo>
                  <a:pt x="959" y="157"/>
                  <a:pt x="1919" y="0"/>
                  <a:pt x="2879" y="0"/>
                </a:cubicBezTo>
                <a:cubicBezTo>
                  <a:pt x="3839" y="0"/>
                  <a:pt x="4798" y="157"/>
                  <a:pt x="5758" y="314"/>
                </a:cubicBezTo>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endParaRPr>
          </a:p>
        </p:txBody>
      </p:sp>
      <p:sp>
        <p:nvSpPr>
          <p:cNvPr id="6" name="Rectangle 15"/>
          <p:cNvSpPr>
            <a:spLocks noChangeArrowheads="1"/>
          </p:cNvSpPr>
          <p:nvPr userDrawn="1"/>
        </p:nvSpPr>
        <p:spPr bwMode="auto">
          <a:xfrm>
            <a:off x="3175" y="5260975"/>
            <a:ext cx="9140825" cy="1597025"/>
          </a:xfrm>
          <a:prstGeom prst="rect">
            <a:avLst/>
          </a:prstGeom>
          <a:solidFill>
            <a:schemeClr val="bg1"/>
          </a:solidFill>
          <a:ln>
            <a:noFill/>
          </a:ln>
          <a:effectLst/>
          <a:extLs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t"/>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defRPr/>
            </a:pPr>
            <a:endParaRPr lang="en-US" altLang="en-US" sz="1200" b="0" baseline="0" dirty="0">
              <a:solidFill>
                <a:srgbClr val="000000"/>
              </a:solidFill>
              <a:latin typeface="Times New Roman" panose="02020603050405020304" pitchFamily="18" charset="0"/>
              <a:cs typeface="Times New Roman" panose="02020603050405020304" pitchFamily="18" charset="0"/>
            </a:endParaRPr>
          </a:p>
          <a:p>
            <a:pPr>
              <a:defRPr/>
            </a:pPr>
            <a:r>
              <a:rPr lang="en-US" altLang="en-US" sz="2400" b="0" baseline="0" dirty="0">
                <a:solidFill>
                  <a:srgbClr val="000000"/>
                </a:solidFill>
                <a:latin typeface="Times New Roman" panose="02020603050405020304" pitchFamily="18" charset="0"/>
                <a:cs typeface="Times New Roman" panose="02020603050405020304" pitchFamily="18" charset="0"/>
              </a:rPr>
              <a:t>     Fluvanna County</a:t>
            </a:r>
          </a:p>
          <a:p>
            <a:pPr>
              <a:defRPr/>
            </a:pPr>
            <a:r>
              <a:rPr lang="en-US" altLang="en-US" sz="2400" b="0" baseline="0" dirty="0">
                <a:solidFill>
                  <a:srgbClr val="000000"/>
                </a:solidFill>
                <a:latin typeface="Times New Roman" panose="02020603050405020304" pitchFamily="18" charset="0"/>
                <a:cs typeface="Times New Roman" panose="02020603050405020304" pitchFamily="18" charset="0"/>
              </a:rPr>
              <a:t>     Planning &amp; Zoning Department</a:t>
            </a:r>
          </a:p>
        </p:txBody>
      </p:sp>
      <p:pic>
        <p:nvPicPr>
          <p:cNvPr id="7" name="Picture 18" descr="flu_seal_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18224" y="5276666"/>
            <a:ext cx="1211263"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
          <p:cNvSpPr>
            <a:spLocks noGrp="1" noChangeArrowheads="1"/>
          </p:cNvSpPr>
          <p:nvPr userDrawn="1">
            <p:ph type="ctrTitle"/>
          </p:nvPr>
        </p:nvSpPr>
        <p:spPr>
          <a:xfrm>
            <a:off x="417530" y="514350"/>
            <a:ext cx="8308941" cy="2478088"/>
          </a:xfrm>
        </p:spPr>
        <p:txBody>
          <a:bodyPr anchor="ctr"/>
          <a:lstStyle>
            <a:lvl1pPr algn="ctr">
              <a:lnSpc>
                <a:spcPct val="85000"/>
              </a:lnSpc>
              <a:spcBef>
                <a:spcPct val="15000"/>
              </a:spcBef>
              <a:defRPr sz="540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defRPr>
            </a:lvl1pPr>
          </a:lstStyle>
          <a:p>
            <a:pPr lvl="0"/>
            <a:r>
              <a:rPr lang="en-US" noProof="0" dirty="0"/>
              <a:t>Click to edit Master </a:t>
            </a:r>
            <a:br>
              <a:rPr lang="en-US" noProof="0" dirty="0"/>
            </a:br>
            <a:r>
              <a:rPr lang="en-US" noProof="0" dirty="0"/>
              <a:t>title style</a:t>
            </a:r>
          </a:p>
        </p:txBody>
      </p:sp>
      <p:sp>
        <p:nvSpPr>
          <p:cNvPr id="10244" name="Rectangle 4"/>
          <p:cNvSpPr>
            <a:spLocks noGrp="1" noChangeArrowheads="1"/>
          </p:cNvSpPr>
          <p:nvPr userDrawn="1">
            <p:ph type="subTitle" idx="1"/>
          </p:nvPr>
        </p:nvSpPr>
        <p:spPr>
          <a:xfrm>
            <a:off x="1371600" y="3095625"/>
            <a:ext cx="6400800" cy="1436688"/>
          </a:xfrm>
        </p:spPr>
        <p:txBody>
          <a:bodyPr anchor="ctr"/>
          <a:lstStyle>
            <a:lvl1pPr marL="0" indent="0" algn="ctr">
              <a:buFontTx/>
              <a:buNone/>
              <a:defRPr sz="2800">
                <a:ln>
                  <a:solidFill>
                    <a:schemeClr val="accent5">
                      <a:lumMod val="10000"/>
                    </a:schemeClr>
                  </a:solidFill>
                </a:ln>
                <a:solidFill>
                  <a:schemeClr val="bg1">
                    <a:lumMod val="85000"/>
                  </a:schemeClr>
                </a:solidFill>
                <a:effectLst/>
                <a:latin typeface="Calibri" panose="020F0502020204030204" pitchFamily="34" charset="0"/>
                <a:cs typeface="Arial" panose="020B0604020202020204" pitchFamily="34" charset="0"/>
              </a:defRPr>
            </a:lvl1pPr>
          </a:lstStyle>
          <a:p>
            <a:pPr lvl="0"/>
            <a:r>
              <a:rPr lang="en-US" noProof="0" dirty="0"/>
              <a:t>Click to edit Master subtitle style</a:t>
            </a:r>
          </a:p>
        </p:txBody>
      </p:sp>
      <p:sp>
        <p:nvSpPr>
          <p:cNvPr id="2" name="TextBox 1"/>
          <p:cNvSpPr txBox="1"/>
          <p:nvPr userDrawn="1"/>
        </p:nvSpPr>
        <p:spPr>
          <a:xfrm>
            <a:off x="5840730" y="6487611"/>
            <a:ext cx="3166251" cy="278731"/>
          </a:xfrm>
          <a:prstGeom prst="rect">
            <a:avLst/>
          </a:prstGeom>
          <a:noFill/>
        </p:spPr>
        <p:txBody>
          <a:bodyPr wrap="none" rtlCol="0">
            <a:spAutoFit/>
          </a:bodyPr>
          <a:lstStyle/>
          <a:p>
            <a:pPr algn="ctr"/>
            <a:r>
              <a:rPr lang="en-US" altLang="en-US" sz="1200" i="1" baseline="0" dirty="0">
                <a:solidFill>
                  <a:srgbClr val="000000"/>
                </a:solidFill>
                <a:latin typeface="Lucida Bright" pitchFamily="18" charset="0"/>
              </a:rPr>
              <a:t>“</a:t>
            </a:r>
            <a:r>
              <a:rPr lang="en-US" altLang="en-US" sz="1200" b="0" i="1" baseline="0" dirty="0">
                <a:solidFill>
                  <a:srgbClr val="000000"/>
                </a:solidFill>
                <a:latin typeface="Lucida Bright" pitchFamily="18" charset="0"/>
              </a:rPr>
              <a:t>Responsive &amp; Responsible Government”</a:t>
            </a:r>
            <a:endParaRPr lang="en-US" sz="1200" dirty="0">
              <a:solidFill>
                <a:srgbClr val="000000"/>
              </a:solidFill>
            </a:endParaRPr>
          </a:p>
        </p:txBody>
      </p:sp>
    </p:spTree>
    <p:extLst>
      <p:ext uri="{BB962C8B-B14F-4D97-AF65-F5344CB8AC3E}">
        <p14:creationId xmlns:p14="http://schemas.microsoft.com/office/powerpoint/2010/main" val="224508073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5463" y="114300"/>
            <a:ext cx="8069897" cy="684371"/>
          </a:xfrm>
        </p:spPr>
        <p:txBody>
          <a:bodyPr/>
          <a:lstStyle>
            <a:lvl1pPr>
              <a:lnSpc>
                <a:spcPct val="100000"/>
              </a:lnSpc>
              <a:defRPr/>
            </a:lvl1pPr>
          </a:lstStyle>
          <a:p>
            <a:r>
              <a:rPr lang="en-US" dirty="0"/>
              <a:t>Click to edit Master title style</a:t>
            </a:r>
          </a:p>
        </p:txBody>
      </p:sp>
      <p:sp>
        <p:nvSpPr>
          <p:cNvPr id="3" name="Content Placeholder 2"/>
          <p:cNvSpPr>
            <a:spLocks noGrp="1"/>
          </p:cNvSpPr>
          <p:nvPr>
            <p:ph idx="1"/>
          </p:nvPr>
        </p:nvSpPr>
        <p:spPr>
          <a:xfrm>
            <a:off x="525463" y="1195754"/>
            <a:ext cx="8069897" cy="5193616"/>
          </a:xfrm>
        </p:spPr>
        <p:txBody>
          <a:bodyPr/>
          <a:lstStyle>
            <a:lvl1pPr marL="228600" indent="-228600">
              <a:spcBef>
                <a:spcPts val="600"/>
              </a:spcBef>
              <a:buClrTx/>
              <a:defRPr sz="2400"/>
            </a:lvl1pPr>
            <a:lvl2pPr>
              <a:spcBef>
                <a:spcPts val="600"/>
              </a:spcBef>
              <a:defRPr sz="2000" b="0"/>
            </a:lvl2pPr>
            <a:lvl3pPr>
              <a:spcBef>
                <a:spcPts val="600"/>
              </a:spcBef>
              <a:defRPr/>
            </a:lvl3pPr>
            <a:lvl4pPr>
              <a:spcBef>
                <a:spcPts val="600"/>
              </a:spcBef>
              <a:defRPr/>
            </a:lvl4pPr>
            <a:lvl5pPr marL="1371600" indent="-228600">
              <a:spcBef>
                <a:spcPts val="6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139163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92300"/>
            <a:ext cx="7772400" cy="2256790"/>
          </a:xfrm>
        </p:spPr>
        <p:txBody>
          <a:bodyPr/>
          <a:lstStyle>
            <a:lvl1pPr algn="ctr">
              <a:defRPr sz="4000" b="1" cap="all">
                <a:effectLst>
                  <a:outerShdw blurRad="38100" dist="38100" dir="2700000" algn="tl">
                    <a:srgbClr val="000000">
                      <a:alpha val="43137"/>
                    </a:srgbClr>
                  </a:outerShdw>
                </a:effectLst>
              </a:defRPr>
            </a:lvl1pPr>
          </a:lstStyle>
          <a:p>
            <a:r>
              <a:rPr lang="en-US" dirty="0"/>
              <a:t>Click to edit Master title style</a:t>
            </a:r>
          </a:p>
        </p:txBody>
      </p:sp>
      <p:sp>
        <p:nvSpPr>
          <p:cNvPr id="3" name="Text Placeholder 2"/>
          <p:cNvSpPr>
            <a:spLocks noGrp="1"/>
          </p:cNvSpPr>
          <p:nvPr>
            <p:ph type="body" idx="1"/>
          </p:nvPr>
        </p:nvSpPr>
        <p:spPr>
          <a:xfrm>
            <a:off x="722313" y="4278313"/>
            <a:ext cx="7772400" cy="1500187"/>
          </a:xfrm>
        </p:spPr>
        <p:txBody>
          <a:bodyPr anchor="ctr"/>
          <a:lstStyle>
            <a:lvl1pPr marL="0" indent="0" algn="ctr">
              <a:buNone/>
              <a:defRPr sz="28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529782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3563" y="1134208"/>
            <a:ext cx="3922712" cy="5163722"/>
          </a:xfrm>
        </p:spPr>
        <p:txBody>
          <a:bodyPr/>
          <a:lstStyle>
            <a:lvl1pPr>
              <a:defRPr sz="2400">
                <a:latin typeface="Arial" panose="020B0604020202020204" pitchFamily="34" charset="0"/>
                <a:cs typeface="Arial" panose="020B0604020202020204" pitchFamily="34" charset="0"/>
              </a:defRPr>
            </a:lvl1pPr>
            <a:lvl2pPr>
              <a:defRPr sz="2000" b="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38675" y="1134208"/>
            <a:ext cx="3922713" cy="5163722"/>
          </a:xfrm>
        </p:spPr>
        <p:txBody>
          <a:bodyPr/>
          <a:lstStyle>
            <a:lvl1pPr>
              <a:defRPr sz="2400">
                <a:latin typeface="Arial" panose="020B0604020202020204" pitchFamily="34" charset="0"/>
                <a:cs typeface="Arial" panose="020B0604020202020204" pitchFamily="34" charset="0"/>
              </a:defRPr>
            </a:lvl1pPr>
            <a:lvl2pPr>
              <a:defRPr sz="2000" b="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653525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005517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4"/>
          <p:cNvSpPr>
            <a:spLocks noGrp="1" noChangeArrowheads="1"/>
          </p:cNvSpPr>
          <p:nvPr>
            <p:ph type="body" idx="1"/>
          </p:nvPr>
        </p:nvSpPr>
        <p:spPr bwMode="auto">
          <a:xfrm>
            <a:off x="525463" y="1125414"/>
            <a:ext cx="8069897" cy="5263955"/>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16"/>
          <p:cNvSpPr>
            <a:spLocks noChangeArrowheads="1"/>
          </p:cNvSpPr>
          <p:nvPr userDrawn="1"/>
        </p:nvSpPr>
        <p:spPr bwMode="auto">
          <a:xfrm>
            <a:off x="8754698" y="6584950"/>
            <a:ext cx="336550" cy="225425"/>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lnSpc>
                <a:spcPct val="90000"/>
              </a:lnSpc>
              <a:defRPr/>
            </a:pPr>
            <a:fld id="{790540FC-3E13-4D57-AF0D-376487AEB806}" type="slidenum">
              <a:rPr lang="en-US" altLang="en-US" sz="1000" i="1" baseline="0" smtClean="0">
                <a:solidFill>
                  <a:srgbClr val="000000"/>
                </a:solidFill>
              </a:rPr>
              <a:pPr>
                <a:lnSpc>
                  <a:spcPct val="90000"/>
                </a:lnSpc>
                <a:defRPr/>
              </a:pPr>
              <a:t>‹#›</a:t>
            </a:fld>
            <a:endParaRPr lang="en-US" altLang="en-US" sz="1000" i="1" baseline="0" dirty="0">
              <a:solidFill>
                <a:srgbClr val="000000"/>
              </a:solidFill>
            </a:endParaRPr>
          </a:p>
        </p:txBody>
      </p:sp>
      <p:sp>
        <p:nvSpPr>
          <p:cNvPr id="1029" name="Rectangle 17"/>
          <p:cNvSpPr>
            <a:spLocks noChangeArrowheads="1"/>
          </p:cNvSpPr>
          <p:nvPr userDrawn="1"/>
        </p:nvSpPr>
        <p:spPr bwMode="auto">
          <a:xfrm>
            <a:off x="3170173" y="6584950"/>
            <a:ext cx="2803654" cy="228268"/>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5400" b="1" baseline="-25000">
                <a:solidFill>
                  <a:schemeClr val="tx1"/>
                </a:solidFill>
                <a:latin typeface="Arial" charset="0"/>
              </a:defRPr>
            </a:lvl1pPr>
            <a:lvl2pPr marL="742950" indent="-285750">
              <a:defRPr sz="5400" b="1" baseline="-25000">
                <a:solidFill>
                  <a:schemeClr val="tx1"/>
                </a:solidFill>
                <a:latin typeface="Arial" charset="0"/>
              </a:defRPr>
            </a:lvl2pPr>
            <a:lvl3pPr marL="1143000" indent="-228600">
              <a:defRPr sz="5400" b="1" baseline="-25000">
                <a:solidFill>
                  <a:schemeClr val="tx1"/>
                </a:solidFill>
                <a:latin typeface="Arial" charset="0"/>
              </a:defRPr>
            </a:lvl3pPr>
            <a:lvl4pPr marL="1600200" indent="-228600">
              <a:defRPr sz="5400" b="1" baseline="-25000">
                <a:solidFill>
                  <a:schemeClr val="tx1"/>
                </a:solidFill>
                <a:latin typeface="Arial" charset="0"/>
              </a:defRPr>
            </a:lvl4pPr>
            <a:lvl5pPr marL="2057400" indent="-228600">
              <a:defRPr sz="5400" b="1" baseline="-25000">
                <a:solidFill>
                  <a:schemeClr val="tx1"/>
                </a:solidFill>
                <a:latin typeface="Arial" charset="0"/>
              </a:defRPr>
            </a:lvl5pPr>
            <a:lvl6pPr marL="2514600" indent="-228600" eaLnBrk="0" fontAlgn="base" hangingPunct="0">
              <a:lnSpc>
                <a:spcPct val="110000"/>
              </a:lnSpc>
              <a:spcBef>
                <a:spcPct val="0"/>
              </a:spcBef>
              <a:spcAft>
                <a:spcPct val="0"/>
              </a:spcAft>
              <a:defRPr sz="5400" b="1" baseline="-25000">
                <a:solidFill>
                  <a:schemeClr val="tx1"/>
                </a:solidFill>
                <a:latin typeface="Arial" charset="0"/>
              </a:defRPr>
            </a:lvl6pPr>
            <a:lvl7pPr marL="2971800" indent="-228600" eaLnBrk="0" fontAlgn="base" hangingPunct="0">
              <a:lnSpc>
                <a:spcPct val="110000"/>
              </a:lnSpc>
              <a:spcBef>
                <a:spcPct val="0"/>
              </a:spcBef>
              <a:spcAft>
                <a:spcPct val="0"/>
              </a:spcAft>
              <a:defRPr sz="5400" b="1" baseline="-25000">
                <a:solidFill>
                  <a:schemeClr val="tx1"/>
                </a:solidFill>
                <a:latin typeface="Arial" charset="0"/>
              </a:defRPr>
            </a:lvl7pPr>
            <a:lvl8pPr marL="3429000" indent="-228600" eaLnBrk="0" fontAlgn="base" hangingPunct="0">
              <a:lnSpc>
                <a:spcPct val="110000"/>
              </a:lnSpc>
              <a:spcBef>
                <a:spcPct val="0"/>
              </a:spcBef>
              <a:spcAft>
                <a:spcPct val="0"/>
              </a:spcAft>
              <a:defRPr sz="5400" b="1" baseline="-25000">
                <a:solidFill>
                  <a:schemeClr val="tx1"/>
                </a:solidFill>
                <a:latin typeface="Arial" charset="0"/>
              </a:defRPr>
            </a:lvl8pPr>
            <a:lvl9pPr marL="3886200" indent="-228600" eaLnBrk="0" fontAlgn="base" hangingPunct="0">
              <a:lnSpc>
                <a:spcPct val="110000"/>
              </a:lnSpc>
              <a:spcBef>
                <a:spcPct val="0"/>
              </a:spcBef>
              <a:spcAft>
                <a:spcPct val="0"/>
              </a:spcAft>
              <a:defRPr sz="5400" b="1" baseline="-25000">
                <a:solidFill>
                  <a:schemeClr val="tx1"/>
                </a:solidFill>
                <a:latin typeface="Arial" charset="0"/>
              </a:defRPr>
            </a:lvl9pPr>
          </a:lstStyle>
          <a:p>
            <a:pPr algn="ctr">
              <a:lnSpc>
                <a:spcPct val="90000"/>
              </a:lnSpc>
              <a:defRPr/>
            </a:pPr>
            <a:r>
              <a:rPr lang="en-US" altLang="en-US" sz="1000" b="0" baseline="0" dirty="0">
                <a:solidFill>
                  <a:srgbClr val="000000"/>
                </a:solidFill>
              </a:rPr>
              <a:t>Fluvanna County Planning/Zoning Department</a:t>
            </a:r>
          </a:p>
        </p:txBody>
      </p:sp>
      <p:pic>
        <p:nvPicPr>
          <p:cNvPr id="1031" name="Picture 28" descr="Fluvanna County"/>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96875" y="659130"/>
            <a:ext cx="8348663"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Rectangle 3"/>
          <p:cNvSpPr>
            <a:spLocks noGrp="1" noChangeArrowheads="1"/>
          </p:cNvSpPr>
          <p:nvPr>
            <p:ph type="title"/>
          </p:nvPr>
        </p:nvSpPr>
        <p:spPr bwMode="auto">
          <a:xfrm>
            <a:off x="525463" y="80010"/>
            <a:ext cx="8069897" cy="684371"/>
          </a:xfrm>
          <a:prstGeom prst="rect">
            <a:avLst/>
          </a:pr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endParaRPr lang="en-US" altLang="en-US" dirty="0"/>
          </a:p>
        </p:txBody>
      </p:sp>
    </p:spTree>
    <p:extLst>
      <p:ext uri="{BB962C8B-B14F-4D97-AF65-F5344CB8AC3E}">
        <p14:creationId xmlns:p14="http://schemas.microsoft.com/office/powerpoint/2010/main" val="66055779"/>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Lst>
  <p:transition>
    <p:wipe dir="r"/>
  </p:transition>
  <p:txStyles>
    <p:titleStyle>
      <a:lvl1pPr algn="l" rtl="0" eaLnBrk="0" fontAlgn="base" hangingPunct="0">
        <a:lnSpc>
          <a:spcPct val="100000"/>
        </a:lnSpc>
        <a:spcBef>
          <a:spcPct val="0"/>
        </a:spcBef>
        <a:spcAft>
          <a:spcPct val="0"/>
        </a:spcAft>
        <a:defRPr sz="3200" b="1">
          <a:ln>
            <a:solidFill>
              <a:schemeClr val="accent5">
                <a:lumMod val="10000"/>
              </a:schemeClr>
            </a:solidFill>
          </a:ln>
          <a:solidFill>
            <a:srgbClr val="0053A5"/>
          </a:solidFill>
          <a:effectLst>
            <a:outerShdw blurRad="38100" dist="38100" dir="2700000" algn="tl">
              <a:srgbClr val="000000">
                <a:alpha val="43137"/>
              </a:srgbClr>
            </a:outerShdw>
          </a:effectLst>
          <a:latin typeface="Calibri" panose="020F0502020204030204" pitchFamily="34" charset="0"/>
          <a:ea typeface="+mj-ea"/>
          <a:cs typeface="Times New Roman" panose="02020603050405020304" pitchFamily="18" charset="0"/>
        </a:defRPr>
      </a:lvl1pPr>
      <a:lvl2pPr algn="l" rtl="0" eaLnBrk="0" fontAlgn="base" hangingPunct="0">
        <a:lnSpc>
          <a:spcPct val="80000"/>
        </a:lnSpc>
        <a:spcBef>
          <a:spcPct val="0"/>
        </a:spcBef>
        <a:spcAft>
          <a:spcPct val="0"/>
        </a:spcAft>
        <a:defRPr sz="2800" b="1">
          <a:solidFill>
            <a:schemeClr val="tx1"/>
          </a:solidFill>
          <a:latin typeface="Arial" charset="0"/>
        </a:defRPr>
      </a:lvl2pPr>
      <a:lvl3pPr algn="l" rtl="0" eaLnBrk="0" fontAlgn="base" hangingPunct="0">
        <a:lnSpc>
          <a:spcPct val="80000"/>
        </a:lnSpc>
        <a:spcBef>
          <a:spcPct val="0"/>
        </a:spcBef>
        <a:spcAft>
          <a:spcPct val="0"/>
        </a:spcAft>
        <a:defRPr sz="2800" b="1">
          <a:solidFill>
            <a:schemeClr val="tx1"/>
          </a:solidFill>
          <a:latin typeface="Arial" charset="0"/>
        </a:defRPr>
      </a:lvl3pPr>
      <a:lvl4pPr algn="l" rtl="0" eaLnBrk="0" fontAlgn="base" hangingPunct="0">
        <a:lnSpc>
          <a:spcPct val="80000"/>
        </a:lnSpc>
        <a:spcBef>
          <a:spcPct val="0"/>
        </a:spcBef>
        <a:spcAft>
          <a:spcPct val="0"/>
        </a:spcAft>
        <a:defRPr sz="2800" b="1">
          <a:solidFill>
            <a:schemeClr val="tx1"/>
          </a:solidFill>
          <a:latin typeface="Arial" charset="0"/>
        </a:defRPr>
      </a:lvl4pPr>
      <a:lvl5pPr algn="l" rtl="0" eaLnBrk="0" fontAlgn="base" hangingPunct="0">
        <a:lnSpc>
          <a:spcPct val="80000"/>
        </a:lnSpc>
        <a:spcBef>
          <a:spcPct val="0"/>
        </a:spcBef>
        <a:spcAft>
          <a:spcPct val="0"/>
        </a:spcAft>
        <a:defRPr sz="2800" b="1">
          <a:solidFill>
            <a:schemeClr val="tx1"/>
          </a:solidFill>
          <a:latin typeface="Arial" charset="0"/>
        </a:defRPr>
      </a:lvl5pPr>
      <a:lvl6pPr marL="457200" algn="l" rtl="0" eaLnBrk="0" fontAlgn="base" hangingPunct="0">
        <a:lnSpc>
          <a:spcPct val="80000"/>
        </a:lnSpc>
        <a:spcBef>
          <a:spcPct val="0"/>
        </a:spcBef>
        <a:spcAft>
          <a:spcPct val="0"/>
        </a:spcAft>
        <a:defRPr sz="2800" b="1">
          <a:solidFill>
            <a:schemeClr val="tx1"/>
          </a:solidFill>
          <a:latin typeface="Arial" charset="0"/>
        </a:defRPr>
      </a:lvl6pPr>
      <a:lvl7pPr marL="914400" algn="l" rtl="0" eaLnBrk="0" fontAlgn="base" hangingPunct="0">
        <a:lnSpc>
          <a:spcPct val="80000"/>
        </a:lnSpc>
        <a:spcBef>
          <a:spcPct val="0"/>
        </a:spcBef>
        <a:spcAft>
          <a:spcPct val="0"/>
        </a:spcAft>
        <a:defRPr sz="2800" b="1">
          <a:solidFill>
            <a:schemeClr val="tx1"/>
          </a:solidFill>
          <a:latin typeface="Arial" charset="0"/>
        </a:defRPr>
      </a:lvl7pPr>
      <a:lvl8pPr marL="1371600" algn="l" rtl="0" eaLnBrk="0" fontAlgn="base" hangingPunct="0">
        <a:lnSpc>
          <a:spcPct val="80000"/>
        </a:lnSpc>
        <a:spcBef>
          <a:spcPct val="0"/>
        </a:spcBef>
        <a:spcAft>
          <a:spcPct val="0"/>
        </a:spcAft>
        <a:defRPr sz="2800" b="1">
          <a:solidFill>
            <a:schemeClr val="tx1"/>
          </a:solidFill>
          <a:latin typeface="Arial" charset="0"/>
        </a:defRPr>
      </a:lvl8pPr>
      <a:lvl9pPr marL="1828800" algn="l" rtl="0" eaLnBrk="0" fontAlgn="base" hangingPunct="0">
        <a:lnSpc>
          <a:spcPct val="80000"/>
        </a:lnSpc>
        <a:spcBef>
          <a:spcPct val="0"/>
        </a:spcBef>
        <a:spcAft>
          <a:spcPct val="0"/>
        </a:spcAft>
        <a:defRPr sz="2800" b="1">
          <a:solidFill>
            <a:schemeClr val="tx1"/>
          </a:solidFill>
          <a:latin typeface="Arial" charset="0"/>
        </a:defRPr>
      </a:lvl9pPr>
    </p:titleStyle>
    <p:bodyStyle>
      <a:lvl1pPr marL="228600" indent="-228600" algn="l" rtl="0" eaLnBrk="0" fontAlgn="base" hangingPunct="0">
        <a:lnSpc>
          <a:spcPct val="100000"/>
        </a:lnSpc>
        <a:spcBef>
          <a:spcPts val="600"/>
        </a:spcBef>
        <a:spcAft>
          <a:spcPts val="600"/>
        </a:spcAft>
        <a:buClrTx/>
        <a:buChar char="•"/>
        <a:defRPr sz="2400" b="0">
          <a:solidFill>
            <a:schemeClr val="tx1"/>
          </a:solidFill>
          <a:latin typeface="Arial" panose="020B0604020202020204" pitchFamily="34" charset="0"/>
          <a:ea typeface="+mn-ea"/>
          <a:cs typeface="Arial" panose="020B0604020202020204" pitchFamily="34" charset="0"/>
        </a:defRPr>
      </a:lvl1pPr>
      <a:lvl2pPr marL="514350" indent="-225425" algn="l" rtl="0" eaLnBrk="0" fontAlgn="base" hangingPunct="0">
        <a:lnSpc>
          <a:spcPct val="100000"/>
        </a:lnSpc>
        <a:spcBef>
          <a:spcPts val="600"/>
        </a:spcBef>
        <a:spcAft>
          <a:spcPts val="600"/>
        </a:spcAft>
        <a:buClrTx/>
        <a:buSzPct val="120000"/>
        <a:buFont typeface="Arial" charset="0"/>
        <a:buChar char="-"/>
        <a:defRPr sz="2000" b="0">
          <a:solidFill>
            <a:schemeClr val="tx1"/>
          </a:solidFill>
          <a:latin typeface="Arial" panose="020B0604020202020204" pitchFamily="34" charset="0"/>
          <a:cs typeface="Arial" panose="020B0604020202020204" pitchFamily="34" charset="0"/>
        </a:defRPr>
      </a:lvl2pPr>
      <a:lvl3pPr marL="800100" indent="-228600" algn="l" rtl="0" eaLnBrk="0" fontAlgn="base" hangingPunct="0">
        <a:lnSpc>
          <a:spcPct val="100000"/>
        </a:lnSpc>
        <a:spcBef>
          <a:spcPts val="600"/>
        </a:spcBef>
        <a:spcAft>
          <a:spcPts val="600"/>
        </a:spcAft>
        <a:buClrTx/>
        <a:buSzPct val="90000"/>
        <a:buFont typeface="Wingdings" pitchFamily="2" charset="2"/>
        <a:buChar char="w"/>
        <a:defRPr>
          <a:solidFill>
            <a:schemeClr val="tx1"/>
          </a:solidFill>
          <a:latin typeface="Arial" panose="020B0604020202020204" pitchFamily="34" charset="0"/>
          <a:cs typeface="Arial" panose="020B0604020202020204" pitchFamily="34" charset="0"/>
        </a:defRPr>
      </a:lvl3pPr>
      <a:lvl4pPr marL="1028700" indent="-176213" algn="l" rtl="0" eaLnBrk="0" fontAlgn="base" hangingPunct="0">
        <a:lnSpc>
          <a:spcPct val="100000"/>
        </a:lnSpc>
        <a:spcBef>
          <a:spcPts val="600"/>
        </a:spcBef>
        <a:spcAft>
          <a:spcPts val="600"/>
        </a:spcAft>
        <a:buChar char="•"/>
        <a:defRPr sz="1600">
          <a:solidFill>
            <a:schemeClr val="tx1"/>
          </a:solidFill>
          <a:latin typeface="Arial" panose="020B0604020202020204" pitchFamily="34" charset="0"/>
          <a:cs typeface="Arial" panose="020B0604020202020204" pitchFamily="34" charset="0"/>
        </a:defRPr>
      </a:lvl4pPr>
      <a:lvl5pPr marL="1371600" indent="-228600" algn="l" rtl="0" eaLnBrk="0" fontAlgn="base" hangingPunct="0">
        <a:lnSpc>
          <a:spcPct val="100000"/>
        </a:lnSpc>
        <a:spcBef>
          <a:spcPts val="600"/>
        </a:spcBef>
        <a:spcAft>
          <a:spcPts val="600"/>
        </a:spcAft>
        <a:buChar char="»"/>
        <a:defRPr sz="1600">
          <a:solidFill>
            <a:schemeClr val="tx1"/>
          </a:solidFill>
          <a:latin typeface="Arial" panose="020B0604020202020204" pitchFamily="34" charset="0"/>
          <a:cs typeface="Arial" panose="020B0604020202020204" pitchFamily="34" charset="0"/>
        </a:defRPr>
      </a:lvl5pPr>
      <a:lvl6pPr marL="2787650" indent="-271463" algn="l" rtl="0" eaLnBrk="0" fontAlgn="base" hangingPunct="0">
        <a:spcBef>
          <a:spcPct val="20000"/>
        </a:spcBef>
        <a:spcAft>
          <a:spcPct val="0"/>
        </a:spcAft>
        <a:buChar char="»"/>
        <a:defRPr sz="2000">
          <a:solidFill>
            <a:schemeClr val="tx1"/>
          </a:solidFill>
          <a:latin typeface="Times New Roman" pitchFamily="18" charset="0"/>
        </a:defRPr>
      </a:lvl6pPr>
      <a:lvl7pPr marL="3244850" indent="-271463" algn="l" rtl="0" eaLnBrk="0" fontAlgn="base" hangingPunct="0">
        <a:spcBef>
          <a:spcPct val="20000"/>
        </a:spcBef>
        <a:spcAft>
          <a:spcPct val="0"/>
        </a:spcAft>
        <a:buChar char="»"/>
        <a:defRPr sz="2000">
          <a:solidFill>
            <a:schemeClr val="tx1"/>
          </a:solidFill>
          <a:latin typeface="Times New Roman" pitchFamily="18" charset="0"/>
        </a:defRPr>
      </a:lvl7pPr>
      <a:lvl8pPr marL="3702050" indent="-271463" algn="l" rtl="0" eaLnBrk="0" fontAlgn="base" hangingPunct="0">
        <a:spcBef>
          <a:spcPct val="20000"/>
        </a:spcBef>
        <a:spcAft>
          <a:spcPct val="0"/>
        </a:spcAft>
        <a:buChar char="»"/>
        <a:defRPr sz="2000">
          <a:solidFill>
            <a:schemeClr val="tx1"/>
          </a:solidFill>
          <a:latin typeface="Times New Roman" pitchFamily="18" charset="0"/>
        </a:defRPr>
      </a:lvl8pPr>
      <a:lvl9pPr marL="4159250" indent="-271463"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p:cNvSpPr>
            <a:spLocks noGrp="1" noChangeArrowheads="1"/>
          </p:cNvSpPr>
          <p:nvPr>
            <p:ph type="ctrTitle"/>
          </p:nvPr>
        </p:nvSpPr>
        <p:spPr>
          <a:xfrm>
            <a:off x="0" y="514350"/>
            <a:ext cx="9144000" cy="2478088"/>
          </a:xfrm>
        </p:spPr>
        <p:txBody>
          <a:bodyPr/>
          <a:lstStyle/>
          <a:p>
            <a:r>
              <a:rPr lang="en-US" altLang="en-US" sz="4800" dirty="0"/>
              <a:t>Zoning Text Amendment</a:t>
            </a:r>
            <a:br>
              <a:rPr lang="en-US" altLang="en-US" sz="4800" dirty="0"/>
            </a:br>
            <a:r>
              <a:rPr lang="en-US" altLang="en-US" sz="4800" dirty="0"/>
              <a:t>Agritourism</a:t>
            </a:r>
          </a:p>
        </p:txBody>
      </p:sp>
      <p:sp>
        <p:nvSpPr>
          <p:cNvPr id="4099" name="Rectangle 11"/>
          <p:cNvSpPr>
            <a:spLocks noGrp="1" noChangeArrowheads="1"/>
          </p:cNvSpPr>
          <p:nvPr>
            <p:ph type="subTitle" idx="1"/>
          </p:nvPr>
        </p:nvSpPr>
        <p:spPr>
          <a:xfrm>
            <a:off x="1034473" y="2421924"/>
            <a:ext cx="7341042" cy="2310714"/>
          </a:xfrm>
        </p:spPr>
        <p:txBody>
          <a:bodyPr/>
          <a:lstStyle/>
          <a:p>
            <a:r>
              <a:rPr lang="en-US" altLang="en-US" sz="3200" b="1" dirty="0">
                <a:solidFill>
                  <a:schemeClr val="bg1"/>
                </a:solidFill>
              </a:rPr>
              <a:t>Planning Commission</a:t>
            </a:r>
          </a:p>
          <a:p>
            <a:r>
              <a:rPr lang="en-US" altLang="en-US" sz="3200" b="1" dirty="0">
                <a:solidFill>
                  <a:schemeClr val="bg1"/>
                </a:solidFill>
              </a:rPr>
              <a:t>December 10, 2024</a:t>
            </a:r>
          </a:p>
          <a:p>
            <a:pPr>
              <a:spcAft>
                <a:spcPts val="0"/>
              </a:spcAft>
            </a:pPr>
            <a:r>
              <a:rPr lang="en-US" altLang="en-US" sz="3200" b="1" dirty="0">
                <a:solidFill>
                  <a:schemeClr val="bg1"/>
                </a:solidFill>
              </a:rPr>
              <a:t>Todd Fortune</a:t>
            </a:r>
          </a:p>
          <a:p>
            <a:pPr>
              <a:spcBef>
                <a:spcPts val="0"/>
              </a:spcBef>
              <a:spcAft>
                <a:spcPts val="0"/>
              </a:spcAft>
            </a:pPr>
            <a:r>
              <a:rPr lang="en-US" altLang="en-US" sz="3200" b="1" dirty="0">
                <a:solidFill>
                  <a:schemeClr val="bg1"/>
                </a:solidFill>
              </a:rPr>
              <a:t>Director of Planning</a:t>
            </a:r>
          </a:p>
        </p:txBody>
      </p:sp>
    </p:spTree>
    <p:extLst>
      <p:ext uri="{BB962C8B-B14F-4D97-AF65-F5344CB8AC3E}">
        <p14:creationId xmlns:p14="http://schemas.microsoft.com/office/powerpoint/2010/main" val="157086868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Agritourism</a:t>
            </a:r>
            <a:endParaRPr lang="en-US" sz="2800" dirty="0"/>
          </a:p>
        </p:txBody>
      </p:sp>
      <p:sp>
        <p:nvSpPr>
          <p:cNvPr id="3" name="Content Placeholder 2"/>
          <p:cNvSpPr>
            <a:spLocks noGrp="1"/>
          </p:cNvSpPr>
          <p:nvPr>
            <p:ph idx="1"/>
          </p:nvPr>
        </p:nvSpPr>
        <p:spPr>
          <a:xfrm>
            <a:off x="384202" y="886692"/>
            <a:ext cx="8477696" cy="5671126"/>
          </a:xfrm>
        </p:spPr>
        <p:txBody>
          <a:bodyPr/>
          <a:lstStyle/>
          <a:p>
            <a:r>
              <a:rPr lang="en-US" sz="1800" dirty="0"/>
              <a:t>Staff is requesting guidance form the Planning Commission on how Agritourism should be addressed in the Fluvanna County Code. Agritourism is currently covered in the Code of Virginia; however, while there are two references to Agricultural Enterprises in the County Code, Agritourism itself is not covered therein. </a:t>
            </a:r>
          </a:p>
          <a:p>
            <a:r>
              <a:rPr lang="en-US" sz="1800" dirty="0"/>
              <a:t>The Code of Virginia, § 15.2-2288.6, covers agricultural operations and the local regulation of certain related activities.</a:t>
            </a:r>
          </a:p>
          <a:p>
            <a:pPr lvl="1"/>
            <a:r>
              <a:rPr lang="en-US" sz="1400" b="1" dirty="0"/>
              <a:t>§ 15.2-2286.A</a:t>
            </a:r>
            <a:r>
              <a:rPr lang="en-US" sz="1400" dirty="0"/>
              <a:t>. No locality shall regulate the carrying out of any of the following activities at an agricultural operation, as defined in </a:t>
            </a:r>
            <a:r>
              <a:rPr lang="en-US" sz="1400" b="1" dirty="0"/>
              <a:t>§ 3.2-300</a:t>
            </a:r>
            <a:r>
              <a:rPr lang="en-US" sz="1400" dirty="0"/>
              <a:t>, unless there is a substantial impact on the health, safety, or general welfare of the public: </a:t>
            </a:r>
          </a:p>
          <a:p>
            <a:pPr marL="517525" lvl="1" indent="0">
              <a:buNone/>
            </a:pPr>
            <a:r>
              <a:rPr lang="en-US" sz="1400" dirty="0"/>
              <a:t>Agritourism activities as defined in </a:t>
            </a:r>
            <a:r>
              <a:rPr lang="en-US" sz="1400" b="1" dirty="0"/>
              <a:t>§ 3.2-6400</a:t>
            </a:r>
            <a:r>
              <a:rPr lang="en-US" sz="1400" dirty="0"/>
              <a:t>;</a:t>
            </a:r>
          </a:p>
          <a:p>
            <a:pPr marL="517525" lvl="1" indent="0">
              <a:buNone/>
            </a:pPr>
            <a:r>
              <a:rPr lang="en-US" sz="1400" dirty="0"/>
              <a:t>The sale of agricultural or silvicultural products, or the sale of agricultural-related or silvicultural-related items incidental to the agricultural operation; </a:t>
            </a:r>
          </a:p>
          <a:p>
            <a:pPr marL="517525" lvl="1" indent="0">
              <a:buNone/>
            </a:pPr>
            <a:r>
              <a:rPr lang="en-US" sz="1400" dirty="0"/>
              <a:t>The preparation, processing, or sale of food products in compliance with subdivisions C 3, 4, and 5 of </a:t>
            </a:r>
            <a:r>
              <a:rPr lang="en-US" sz="1400" b="1" dirty="0"/>
              <a:t>§3.2-5130</a:t>
            </a:r>
            <a:r>
              <a:rPr lang="en-US" sz="1400" dirty="0"/>
              <a:t> or related state laws and regulations; or </a:t>
            </a:r>
          </a:p>
          <a:p>
            <a:pPr marL="517525" lvl="1" indent="0">
              <a:buNone/>
            </a:pPr>
            <a:r>
              <a:rPr lang="en-US" sz="1400" dirty="0"/>
              <a:t>Other activities or events that are usual and customary at Virginia agricultural operations. </a:t>
            </a:r>
          </a:p>
          <a:p>
            <a:pPr marL="517525" indent="0">
              <a:buNone/>
            </a:pPr>
            <a:r>
              <a:rPr lang="en-US" sz="1400" dirty="0"/>
              <a:t>Any local restriction placed on an activity listed in this subsection shall be reasonable and shall take into account the economic impact of the restriction on the agricultural operation and the agricultural nature of the activity.</a:t>
            </a:r>
          </a:p>
          <a:p>
            <a:endParaRPr lang="en-US" dirty="0"/>
          </a:p>
          <a:p>
            <a:endParaRPr lang="en-US" dirty="0"/>
          </a:p>
        </p:txBody>
      </p:sp>
    </p:spTree>
    <p:extLst>
      <p:ext uri="{BB962C8B-B14F-4D97-AF65-F5344CB8AC3E}">
        <p14:creationId xmlns:p14="http://schemas.microsoft.com/office/powerpoint/2010/main" val="62416836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Agritourism</a:t>
            </a:r>
            <a:endParaRPr lang="en-US" sz="2800" dirty="0"/>
          </a:p>
        </p:txBody>
      </p:sp>
      <p:sp>
        <p:nvSpPr>
          <p:cNvPr id="3" name="Content Placeholder 2"/>
          <p:cNvSpPr>
            <a:spLocks noGrp="1"/>
          </p:cNvSpPr>
          <p:nvPr>
            <p:ph idx="1"/>
          </p:nvPr>
        </p:nvSpPr>
        <p:spPr>
          <a:xfrm>
            <a:off x="384202" y="968188"/>
            <a:ext cx="8477696" cy="5430909"/>
          </a:xfrm>
        </p:spPr>
        <p:txBody>
          <a:bodyPr/>
          <a:lstStyle/>
          <a:p>
            <a:pPr marL="285750" indent="0">
              <a:buNone/>
            </a:pPr>
            <a:r>
              <a:rPr lang="en-US" sz="2000" b="1" dirty="0"/>
              <a:t>§ 3.2-300.</a:t>
            </a:r>
            <a:r>
              <a:rPr lang="en-US" sz="2000" dirty="0"/>
              <a:t> As used in this chapter, unless the context requires a different meaning:</a:t>
            </a:r>
          </a:p>
          <a:p>
            <a:pPr marL="285750" lvl="1" indent="0">
              <a:buNone/>
            </a:pPr>
            <a:r>
              <a:rPr lang="en-US" dirty="0">
                <a:effectLst>
                  <a:outerShdw sx="0" sy="0" algn="tl">
                    <a:srgbClr val="000000"/>
                  </a:outerShdw>
                </a:effectLst>
              </a:rPr>
              <a:t>"Agricultural operation" means any operation devoted to the bona fide production of crops, animals, or fowl, including the production of fruits and vegetables of all kinds, meat, dairy, and poultry products, nuts, tobacco, nursery, and floral products and the production and harvest of products from silviculture activity. "Agricultural operation" also includes any operation devoted to the housing of livestock as defined in § </a:t>
            </a:r>
            <a:r>
              <a:rPr lang="en-US" b="1" dirty="0"/>
              <a:t>3.2-6500.</a:t>
            </a:r>
          </a:p>
          <a:p>
            <a:pPr marL="285750" lvl="1" indent="0">
              <a:buNone/>
            </a:pPr>
            <a:r>
              <a:rPr lang="en-US" dirty="0"/>
              <a:t>"Production agriculture and silviculture" means the bona fide production or harvesting of agricultural or silvicultural products but does not include the processing of agricultural or silvicultural products or the above ground application or storage of sewage sludge.</a:t>
            </a:r>
          </a:p>
          <a:p>
            <a:endParaRPr lang="en-US" dirty="0"/>
          </a:p>
        </p:txBody>
      </p:sp>
    </p:spTree>
    <p:extLst>
      <p:ext uri="{BB962C8B-B14F-4D97-AF65-F5344CB8AC3E}">
        <p14:creationId xmlns:p14="http://schemas.microsoft.com/office/powerpoint/2010/main" val="263066384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Agritourism</a:t>
            </a:r>
            <a:endParaRPr lang="en-US" sz="2800" dirty="0"/>
          </a:p>
        </p:txBody>
      </p:sp>
      <p:sp>
        <p:nvSpPr>
          <p:cNvPr id="3" name="Content Placeholder 2"/>
          <p:cNvSpPr>
            <a:spLocks noGrp="1"/>
          </p:cNvSpPr>
          <p:nvPr>
            <p:ph idx="1"/>
          </p:nvPr>
        </p:nvSpPr>
        <p:spPr>
          <a:xfrm>
            <a:off x="384202" y="951345"/>
            <a:ext cx="8477696" cy="5652655"/>
          </a:xfrm>
        </p:spPr>
        <p:txBody>
          <a:bodyPr/>
          <a:lstStyle/>
          <a:p>
            <a:pPr marL="0" indent="0">
              <a:buNone/>
            </a:pPr>
            <a:r>
              <a:rPr lang="en-US" sz="1400" b="1" dirty="0"/>
              <a:t>§ 3.2-6400. </a:t>
            </a:r>
            <a:r>
              <a:rPr lang="en-US" sz="1400" dirty="0"/>
              <a:t>As used in this chapter, unless the context requires a different meaning:</a:t>
            </a:r>
          </a:p>
          <a:p>
            <a:pPr marL="0" indent="0">
              <a:buNone/>
            </a:pPr>
            <a:r>
              <a:rPr lang="en-US" sz="1400" dirty="0">
                <a:effectLst>
                  <a:outerShdw sx="0" sy="0" algn="tl">
                    <a:srgbClr val="000000"/>
                  </a:outerShdw>
                </a:effectLst>
              </a:rPr>
              <a:t>“Agricultural products" means any livestock, aquaculture, poultry, horticultural, floricultural, viticulture, silvicultural, or other farm crops.</a:t>
            </a:r>
            <a:endParaRPr lang="en-US" sz="1400" dirty="0">
              <a:effectLst>
                <a:outerShdw blurRad="50800" dist="38100" dir="2700000" algn="tl">
                  <a:srgbClr val="000000">
                    <a:alpha val="40000"/>
                  </a:srgbClr>
                </a:outerShdw>
              </a:effectLst>
            </a:endParaRPr>
          </a:p>
          <a:p>
            <a:pPr marL="0" indent="0">
              <a:buNone/>
            </a:pPr>
            <a:r>
              <a:rPr lang="en-US" sz="1400" dirty="0">
                <a:effectLst>
                  <a:outerShdw sx="0" sy="0" algn="tl">
                    <a:srgbClr val="000000"/>
                  </a:outerShdw>
                </a:effectLst>
              </a:rPr>
              <a:t>"Agritourism activity" means any activity carried out on a farm or ranch that allows members of the general public, for recreational, entertainment, or educational purposes, to view or enjoy rural activities, including farming, wineries, ranching, horseback riding, historical, cultural, harvest-your-own activities, or natural activities and attractions. An activity is an agritourism activity whether or not the participant paid to participate in the activity.</a:t>
            </a:r>
            <a:endParaRPr lang="en-US" sz="1400" dirty="0">
              <a:effectLst>
                <a:outerShdw blurRad="50800" dist="38100" dir="2700000" algn="tl">
                  <a:srgbClr val="000000">
                    <a:alpha val="40000"/>
                  </a:srgbClr>
                </a:outerShdw>
              </a:effectLst>
            </a:endParaRPr>
          </a:p>
          <a:p>
            <a:pPr marL="0" indent="0">
              <a:buNone/>
            </a:pPr>
            <a:r>
              <a:rPr lang="en-US" sz="1400" dirty="0">
                <a:effectLst>
                  <a:outerShdw sx="0" sy="0" algn="tl">
                    <a:srgbClr val="000000"/>
                  </a:outerShdw>
                </a:effectLst>
              </a:rPr>
              <a:t>"Agritourism professional" means any person who is engaged in the business of providing one or more agritourism activities, whether or not for compensation.</a:t>
            </a:r>
            <a:endParaRPr lang="en-US" sz="1400" dirty="0">
              <a:effectLst>
                <a:outerShdw blurRad="50800" dist="38100" dir="2700000" algn="tl">
                  <a:srgbClr val="000000">
                    <a:alpha val="40000"/>
                  </a:srgbClr>
                </a:outerShdw>
              </a:effectLst>
            </a:endParaRPr>
          </a:p>
          <a:p>
            <a:pPr marL="0" indent="0">
              <a:buNone/>
            </a:pPr>
            <a:r>
              <a:rPr lang="en-US" sz="1400" dirty="0">
                <a:effectLst>
                  <a:outerShdw sx="0" sy="0" algn="tl">
                    <a:srgbClr val="000000"/>
                  </a:outerShdw>
                </a:effectLst>
              </a:rPr>
              <a:t>"Farm or ranch" means one or more areas of land used for the production, cultivation, growing, harvesting or processing of agricultural products.</a:t>
            </a:r>
            <a:endParaRPr lang="en-US" sz="1400" dirty="0">
              <a:effectLst>
                <a:outerShdw blurRad="50800" dist="38100" dir="2700000" algn="tl">
                  <a:srgbClr val="000000">
                    <a:alpha val="40000"/>
                  </a:srgbClr>
                </a:outerShdw>
              </a:effectLst>
            </a:endParaRPr>
          </a:p>
          <a:p>
            <a:pPr marL="0" indent="0">
              <a:buNone/>
            </a:pPr>
            <a:r>
              <a:rPr lang="en-US" sz="1400" dirty="0"/>
              <a:t>"Inherent risks of agritourism activity" mean those dangers or conditions that are an integral part of an agritourism activity including certain hazards, including surface and subsurface conditions; natural conditions of land, vegetation, and waters; the behavior of wild or domestic animals; and ordinary dangers of structures or equipment ordinarily used in farming </a:t>
            </a:r>
            <a:r>
              <a:rPr lang="en-US" sz="1400" dirty="0">
                <a:effectLst>
                  <a:outerShdw sx="0" sy="0" algn="tl">
                    <a:srgbClr val="000000"/>
                  </a:outerShdw>
                </a:effectLst>
              </a:rPr>
              <a:t>and ranching operations. Inherent risks of agritourism activity also include the potential of a participant to act in a negligent manner that may contribute to injury to the participant or others, including failing to follow instructions given by the agritourism professional or failing to exercise reasonable caution while engaging in the agritourism activity.</a:t>
            </a:r>
            <a:endParaRPr lang="en-US" sz="1400" dirty="0">
              <a:effectLst>
                <a:outerShdw blurRad="50800" dist="38100" dir="2700000" algn="tl">
                  <a:srgbClr val="000000">
                    <a:alpha val="40000"/>
                  </a:srgbClr>
                </a:outerShdw>
              </a:effectLst>
            </a:endParaRPr>
          </a:p>
          <a:p>
            <a:pPr marL="0" indent="0">
              <a:buNone/>
            </a:pPr>
            <a:r>
              <a:rPr lang="en-US" sz="1400" dirty="0">
                <a:effectLst>
                  <a:outerShdw sx="0" sy="0" algn="tl">
                    <a:srgbClr val="000000"/>
                  </a:outerShdw>
                </a:effectLst>
              </a:rPr>
              <a:t>"Participant" means any person, other than an agritourism professional, who engages in an agritourism activity.</a:t>
            </a:r>
            <a:endParaRPr lang="en-US" sz="1400" dirty="0">
              <a:effectLst>
                <a:outerShdw blurRad="50800" dist="38100" dir="2700000" algn="tl">
                  <a:srgbClr val="000000">
                    <a:alpha val="40000"/>
                  </a:srgbClr>
                </a:outerShdw>
              </a:effectLst>
            </a:endParaRPr>
          </a:p>
          <a:p>
            <a:pPr marL="0" indent="0">
              <a:buNone/>
            </a:pPr>
            <a:endParaRPr lang="en-US" dirty="0"/>
          </a:p>
        </p:txBody>
      </p:sp>
    </p:spTree>
    <p:extLst>
      <p:ext uri="{BB962C8B-B14F-4D97-AF65-F5344CB8AC3E}">
        <p14:creationId xmlns:p14="http://schemas.microsoft.com/office/powerpoint/2010/main" val="313465674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ZTA – Agritourism</a:t>
            </a:r>
          </a:p>
        </p:txBody>
      </p:sp>
      <p:sp>
        <p:nvSpPr>
          <p:cNvPr id="3" name="Content Placeholder 2"/>
          <p:cNvSpPr>
            <a:spLocks noGrp="1"/>
          </p:cNvSpPr>
          <p:nvPr>
            <p:ph idx="1"/>
          </p:nvPr>
        </p:nvSpPr>
        <p:spPr>
          <a:xfrm>
            <a:off x="525463" y="1043709"/>
            <a:ext cx="8069897" cy="5504873"/>
          </a:xfrm>
        </p:spPr>
        <p:txBody>
          <a:bodyPr/>
          <a:lstStyle/>
          <a:p>
            <a:r>
              <a:rPr lang="en-US" sz="2000" b="1" dirty="0">
                <a:effectLst>
                  <a:outerShdw sx="0" sy="0" algn="tl">
                    <a:srgbClr val="000000"/>
                  </a:outerShdw>
                </a:effectLst>
              </a:rPr>
              <a:t>Some things for the Planning Commission to consider:</a:t>
            </a:r>
            <a:endParaRPr lang="en-US" sz="2000" b="1" dirty="0">
              <a:effectLst>
                <a:outerShdw blurRad="50800" dist="38100" dir="2700000" algn="tl">
                  <a:srgbClr val="000000">
                    <a:alpha val="40000"/>
                  </a:srgbClr>
                </a:outerShdw>
              </a:effectLst>
            </a:endParaRPr>
          </a:p>
          <a:p>
            <a:pPr lvl="1"/>
            <a:r>
              <a:rPr lang="en-US" sz="1600" dirty="0"/>
              <a:t>Adding the definition of agritourism activity to the County Code. </a:t>
            </a:r>
          </a:p>
          <a:p>
            <a:pPr lvl="1"/>
            <a:r>
              <a:rPr lang="en-US" sz="1600" dirty="0"/>
              <a:t>Listing/breaking out agritourism activities as allowed uses in A-1.</a:t>
            </a:r>
          </a:p>
          <a:p>
            <a:pPr lvl="2"/>
            <a:r>
              <a:rPr lang="en-US" sz="1400" dirty="0"/>
              <a:t>What uses would be allowed by-right?</a:t>
            </a:r>
          </a:p>
          <a:p>
            <a:pPr lvl="2"/>
            <a:r>
              <a:rPr lang="en-US" sz="1400" dirty="0"/>
              <a:t>What uses would require a Special Use Permit (SUP)? Certain activities might warrant a SUP because they have a substantial impact on the health, safety and general welfare of the public.</a:t>
            </a:r>
          </a:p>
          <a:p>
            <a:pPr lvl="1"/>
            <a:r>
              <a:rPr lang="en-US" sz="1600" dirty="0"/>
              <a:t>Should there be limits on the number of people at an event or on the number of agritourism events in a calendar year?</a:t>
            </a:r>
          </a:p>
          <a:p>
            <a:pPr lvl="1">
              <a:tabLst>
                <a:tab pos="517525" algn="l"/>
              </a:tabLst>
            </a:pPr>
            <a:r>
              <a:rPr lang="en-US" sz="1600" dirty="0"/>
              <a:t>Should there be a building size threshold which would trigger the need for a Special Use Permit?</a:t>
            </a:r>
          </a:p>
          <a:p>
            <a:pPr lvl="1"/>
            <a:r>
              <a:rPr lang="en-US" sz="1600" dirty="0"/>
              <a:t>Should wedding venues be considered separately under agritourism? What agricultural activities are required for having a wedding venue? For instance:</a:t>
            </a:r>
          </a:p>
          <a:p>
            <a:pPr lvl="2"/>
            <a:r>
              <a:rPr lang="en-US" sz="1400" dirty="0"/>
              <a:t>Tasting room.</a:t>
            </a:r>
          </a:p>
          <a:p>
            <a:pPr lvl="2"/>
            <a:r>
              <a:rPr lang="en-US" sz="1400" dirty="0"/>
              <a:t>Pick your own.</a:t>
            </a:r>
          </a:p>
          <a:p>
            <a:pPr lvl="2"/>
            <a:r>
              <a:rPr lang="en-US" sz="1400" dirty="0"/>
              <a:t>Minimum acreage of crops.</a:t>
            </a:r>
          </a:p>
        </p:txBody>
      </p:sp>
    </p:spTree>
    <p:extLst>
      <p:ext uri="{BB962C8B-B14F-4D97-AF65-F5344CB8AC3E}">
        <p14:creationId xmlns:p14="http://schemas.microsoft.com/office/powerpoint/2010/main" val="3966272486"/>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Agritourism</a:t>
            </a:r>
            <a:endParaRPr lang="en-US" sz="2800" dirty="0"/>
          </a:p>
        </p:txBody>
      </p:sp>
      <p:sp>
        <p:nvSpPr>
          <p:cNvPr id="3" name="Content Placeholder 2"/>
          <p:cNvSpPr>
            <a:spLocks noGrp="1"/>
          </p:cNvSpPr>
          <p:nvPr>
            <p:ph idx="1"/>
          </p:nvPr>
        </p:nvSpPr>
        <p:spPr>
          <a:xfrm>
            <a:off x="384202" y="914400"/>
            <a:ext cx="8477696" cy="5484697"/>
          </a:xfrm>
        </p:spPr>
        <p:txBody>
          <a:bodyPr/>
          <a:lstStyle/>
          <a:p>
            <a:pPr marL="0" indent="0">
              <a:buNone/>
            </a:pPr>
            <a:r>
              <a:rPr lang="en-US" sz="1400" b="1" dirty="0"/>
              <a:t>Policies from neighboring counties:</a:t>
            </a:r>
          </a:p>
          <a:p>
            <a:pPr marL="0" indent="0">
              <a:buNone/>
            </a:pPr>
            <a:endParaRPr lang="en-US" dirty="0"/>
          </a:p>
        </p:txBody>
      </p:sp>
      <p:pic>
        <p:nvPicPr>
          <p:cNvPr id="7" name="Picture 6">
            <a:extLst>
              <a:ext uri="{FF2B5EF4-FFF2-40B4-BE49-F238E27FC236}">
                <a16:creationId xmlns:a16="http://schemas.microsoft.com/office/drawing/2014/main" id="{50C5CD22-5C3E-4E54-8EBC-2125CB75FF43}"/>
              </a:ext>
            </a:extLst>
          </p:cNvPr>
          <p:cNvPicPr>
            <a:picLocks noChangeAspect="1"/>
          </p:cNvPicPr>
          <p:nvPr/>
        </p:nvPicPr>
        <p:blipFill rotWithShape="1">
          <a:blip r:embed="rId2"/>
          <a:srcRect l="616" t="542" r="792" b="58363"/>
          <a:stretch/>
        </p:blipFill>
        <p:spPr>
          <a:xfrm>
            <a:off x="997527" y="1228435"/>
            <a:ext cx="6908800" cy="5070543"/>
          </a:xfrm>
          <a:prstGeom prst="rect">
            <a:avLst/>
          </a:prstGeom>
          <a:ln>
            <a:solidFill>
              <a:schemeClr val="tx1"/>
            </a:solidFill>
          </a:ln>
        </p:spPr>
      </p:pic>
    </p:spTree>
    <p:extLst>
      <p:ext uri="{BB962C8B-B14F-4D97-AF65-F5344CB8AC3E}">
        <p14:creationId xmlns:p14="http://schemas.microsoft.com/office/powerpoint/2010/main" val="127306845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Agritourism</a:t>
            </a:r>
            <a:endParaRPr lang="en-US" sz="2800" dirty="0"/>
          </a:p>
        </p:txBody>
      </p:sp>
      <p:sp>
        <p:nvSpPr>
          <p:cNvPr id="3" name="Content Placeholder 2"/>
          <p:cNvSpPr>
            <a:spLocks noGrp="1"/>
          </p:cNvSpPr>
          <p:nvPr>
            <p:ph idx="1"/>
          </p:nvPr>
        </p:nvSpPr>
        <p:spPr>
          <a:xfrm>
            <a:off x="384202" y="968189"/>
            <a:ext cx="8390343" cy="5506502"/>
          </a:xfrm>
        </p:spPr>
        <p:txBody>
          <a:bodyPr/>
          <a:lstStyle/>
          <a:p>
            <a:pPr marL="0" indent="0">
              <a:buNone/>
            </a:pPr>
            <a:r>
              <a:rPr lang="en-US" sz="1400" b="1" dirty="0"/>
              <a:t>Policies from neighboring counties:</a:t>
            </a:r>
          </a:p>
          <a:p>
            <a:pPr marL="0" indent="0">
              <a:buNone/>
            </a:pPr>
            <a:endParaRPr lang="en-US" dirty="0"/>
          </a:p>
        </p:txBody>
      </p:sp>
      <p:pic>
        <p:nvPicPr>
          <p:cNvPr id="7" name="Picture 6">
            <a:extLst>
              <a:ext uri="{FF2B5EF4-FFF2-40B4-BE49-F238E27FC236}">
                <a16:creationId xmlns:a16="http://schemas.microsoft.com/office/drawing/2014/main" id="{4B9B8944-7A8C-4DD7-8808-74D96873EA22}"/>
              </a:ext>
            </a:extLst>
          </p:cNvPr>
          <p:cNvPicPr>
            <a:picLocks noChangeAspect="1"/>
          </p:cNvPicPr>
          <p:nvPr/>
        </p:nvPicPr>
        <p:blipFill rotWithShape="1">
          <a:blip r:embed="rId2"/>
          <a:srcRect b="95380"/>
          <a:stretch/>
        </p:blipFill>
        <p:spPr>
          <a:xfrm>
            <a:off x="1506667" y="1302329"/>
            <a:ext cx="6130665" cy="498762"/>
          </a:xfrm>
          <a:prstGeom prst="rect">
            <a:avLst/>
          </a:prstGeom>
          <a:ln>
            <a:solidFill>
              <a:schemeClr val="tx1"/>
            </a:solidFill>
          </a:ln>
        </p:spPr>
      </p:pic>
      <p:pic>
        <p:nvPicPr>
          <p:cNvPr id="8" name="Picture 7">
            <a:extLst>
              <a:ext uri="{FF2B5EF4-FFF2-40B4-BE49-F238E27FC236}">
                <a16:creationId xmlns:a16="http://schemas.microsoft.com/office/drawing/2014/main" id="{FD30BE37-998D-4E70-8AC7-28A04D3DB1C4}"/>
              </a:ext>
            </a:extLst>
          </p:cNvPr>
          <p:cNvPicPr>
            <a:picLocks noChangeAspect="1"/>
          </p:cNvPicPr>
          <p:nvPr/>
        </p:nvPicPr>
        <p:blipFill rotWithShape="1">
          <a:blip r:embed="rId2"/>
          <a:srcRect t="41616" b="40606"/>
          <a:stretch/>
        </p:blipFill>
        <p:spPr>
          <a:xfrm>
            <a:off x="1521386" y="1904771"/>
            <a:ext cx="6101225" cy="1909847"/>
          </a:xfrm>
          <a:prstGeom prst="rect">
            <a:avLst/>
          </a:prstGeom>
          <a:ln>
            <a:solidFill>
              <a:schemeClr val="tx1"/>
            </a:solidFill>
          </a:ln>
        </p:spPr>
      </p:pic>
    </p:spTree>
    <p:extLst>
      <p:ext uri="{BB962C8B-B14F-4D97-AF65-F5344CB8AC3E}">
        <p14:creationId xmlns:p14="http://schemas.microsoft.com/office/powerpoint/2010/main" val="423363349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202" y="114300"/>
            <a:ext cx="7061627" cy="684371"/>
          </a:xfrm>
        </p:spPr>
        <p:txBody>
          <a:bodyPr/>
          <a:lstStyle/>
          <a:p>
            <a:r>
              <a:rPr lang="en-US" dirty="0"/>
              <a:t> ZTA – Agritourism</a:t>
            </a:r>
            <a:endParaRPr lang="en-US" sz="2800" dirty="0"/>
          </a:p>
        </p:txBody>
      </p:sp>
      <p:sp>
        <p:nvSpPr>
          <p:cNvPr id="3" name="Content Placeholder 2"/>
          <p:cNvSpPr>
            <a:spLocks noGrp="1"/>
          </p:cNvSpPr>
          <p:nvPr>
            <p:ph idx="1"/>
          </p:nvPr>
        </p:nvSpPr>
        <p:spPr>
          <a:xfrm>
            <a:off x="384202" y="968189"/>
            <a:ext cx="8390343" cy="5506502"/>
          </a:xfrm>
        </p:spPr>
        <p:txBody>
          <a:bodyPr/>
          <a:lstStyle/>
          <a:p>
            <a:pPr marL="0" indent="0">
              <a:buNone/>
            </a:pPr>
            <a:r>
              <a:rPr lang="en-US" sz="1400" b="1" dirty="0"/>
              <a:t>Policies from neighboring counties:</a:t>
            </a:r>
          </a:p>
          <a:p>
            <a:pPr marL="0" indent="0">
              <a:buNone/>
            </a:pPr>
            <a:endParaRPr lang="en-US" dirty="0"/>
          </a:p>
        </p:txBody>
      </p:sp>
      <p:pic>
        <p:nvPicPr>
          <p:cNvPr id="7" name="Picture 6">
            <a:extLst>
              <a:ext uri="{FF2B5EF4-FFF2-40B4-BE49-F238E27FC236}">
                <a16:creationId xmlns:a16="http://schemas.microsoft.com/office/drawing/2014/main" id="{4B9B8944-7A8C-4DD7-8808-74D96873EA22}"/>
              </a:ext>
            </a:extLst>
          </p:cNvPr>
          <p:cNvPicPr>
            <a:picLocks noChangeAspect="1"/>
          </p:cNvPicPr>
          <p:nvPr/>
        </p:nvPicPr>
        <p:blipFill rotWithShape="1">
          <a:blip r:embed="rId2"/>
          <a:srcRect b="95047"/>
          <a:stretch/>
        </p:blipFill>
        <p:spPr>
          <a:xfrm>
            <a:off x="1474875" y="1302329"/>
            <a:ext cx="6194250" cy="540204"/>
          </a:xfrm>
          <a:prstGeom prst="rect">
            <a:avLst/>
          </a:prstGeom>
          <a:ln>
            <a:solidFill>
              <a:schemeClr val="tx1"/>
            </a:solidFill>
          </a:ln>
        </p:spPr>
      </p:pic>
      <p:pic>
        <p:nvPicPr>
          <p:cNvPr id="4" name="Picture 3">
            <a:extLst>
              <a:ext uri="{FF2B5EF4-FFF2-40B4-BE49-F238E27FC236}">
                <a16:creationId xmlns:a16="http://schemas.microsoft.com/office/drawing/2014/main" id="{50F8F1B9-6247-4C38-B042-2DD882E466FC}"/>
              </a:ext>
            </a:extLst>
          </p:cNvPr>
          <p:cNvPicPr>
            <a:picLocks noChangeAspect="1"/>
          </p:cNvPicPr>
          <p:nvPr/>
        </p:nvPicPr>
        <p:blipFill rotWithShape="1">
          <a:blip r:embed="rId2"/>
          <a:srcRect t="58855"/>
          <a:stretch/>
        </p:blipFill>
        <p:spPr>
          <a:xfrm>
            <a:off x="1474875" y="1919687"/>
            <a:ext cx="6194250" cy="4487532"/>
          </a:xfrm>
          <a:prstGeom prst="rect">
            <a:avLst/>
          </a:prstGeom>
          <a:ln>
            <a:solidFill>
              <a:schemeClr val="tx1"/>
            </a:solidFill>
          </a:ln>
        </p:spPr>
      </p:pic>
    </p:spTree>
    <p:extLst>
      <p:ext uri="{BB962C8B-B14F-4D97-AF65-F5344CB8AC3E}">
        <p14:creationId xmlns:p14="http://schemas.microsoft.com/office/powerpoint/2010/main" val="3773267633"/>
      </p:ext>
    </p:extLst>
  </p:cSld>
  <p:clrMapOvr>
    <a:masterClrMapping/>
  </p:clrMapOvr>
  <p:transition>
    <p:wipe dir="r"/>
  </p:transition>
</p:sld>
</file>

<file path=ppt/theme/theme1.xml><?xml version="1.0" encoding="utf-8"?>
<a:theme xmlns:a="http://schemas.openxmlformats.org/drawingml/2006/main" name="1_Default Design">
  <a:themeElements>
    <a:clrScheme name="">
      <a:dk1>
        <a:srgbClr val="000000"/>
      </a:dk1>
      <a:lt1>
        <a:srgbClr val="FFFFFF"/>
      </a:lt1>
      <a:dk2>
        <a:srgbClr val="FFFFFF"/>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t" anchorCtr="0" compatLnSpc="1">
        <a:prstTxWarp prst="textNoShape">
          <a:avLst/>
        </a:prstTxWarp>
      </a:bodyPr>
      <a:lstStyle>
        <a:defPPr marL="0" marR="0" indent="0" algn="l" defTabSz="914400" rtl="0" eaLnBrk="0" fontAlgn="base" latinLnBrk="0" hangingPunct="0">
          <a:lnSpc>
            <a:spcPct val="110000"/>
          </a:lnSpc>
          <a:spcBef>
            <a:spcPct val="0"/>
          </a:spcBef>
          <a:spcAft>
            <a:spcPct val="0"/>
          </a:spcAft>
          <a:buClrTx/>
          <a:buSzTx/>
          <a:buFontTx/>
          <a:buNone/>
          <a:tabLst/>
          <a:defRPr kumimoji="0" lang="en-US" sz="5400" b="1"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0005FF"/>
              </a:solidFill>
            </a14:hiddenFill>
          </a:ext>
          <a:ext uri="{91240B29-F687-4F45-9708-019B960494DF}">
            <a14:hiddenLine xmlns:a14="http://schemas.microsoft.com/office/drawing/2010/main" w="12699"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t" anchorCtr="0" compatLnSpc="1">
        <a:prstTxWarp prst="textNoShape">
          <a:avLst/>
        </a:prstTxWarp>
      </a:bodyPr>
      <a:lstStyle>
        <a:defPPr marL="0" marR="0" indent="0" algn="l" defTabSz="914400" rtl="0" eaLnBrk="0" fontAlgn="base" latinLnBrk="0" hangingPunct="0">
          <a:lnSpc>
            <a:spcPct val="110000"/>
          </a:lnSpc>
          <a:spcBef>
            <a:spcPct val="0"/>
          </a:spcBef>
          <a:spcAft>
            <a:spcPct val="0"/>
          </a:spcAft>
          <a:buClrTx/>
          <a:buSzTx/>
          <a:buFontTx/>
          <a:buNone/>
          <a:tabLst/>
          <a:defRPr kumimoji="0" lang="en-US" sz="5400" b="1" i="0" u="none" strike="noStrike" cap="none" normalizeH="0" baseline="-2500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12463</TotalTime>
  <Pages>5</Pages>
  <Words>892</Words>
  <Application>Microsoft Office PowerPoint</Application>
  <PresentationFormat>On-screen Show (4:3)</PresentationFormat>
  <Paragraphs>44</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Lucida Bright</vt:lpstr>
      <vt:lpstr>Times New Roman</vt:lpstr>
      <vt:lpstr>Wingdings</vt:lpstr>
      <vt:lpstr>1_Default Design</vt:lpstr>
      <vt:lpstr>Zoning Text Amendment Agritourism</vt:lpstr>
      <vt:lpstr> ZTA – Agritourism</vt:lpstr>
      <vt:lpstr> ZTA – Agritourism</vt:lpstr>
      <vt:lpstr> ZTA – Agritourism</vt:lpstr>
      <vt:lpstr> ZTA – Agritourism</vt:lpstr>
      <vt:lpstr> ZTA – Agritourism</vt:lpstr>
      <vt:lpstr> ZTA – Agritourism</vt:lpstr>
      <vt:lpstr> ZTA – Agritourism</vt:lpstr>
    </vt:vector>
  </TitlesOfParts>
  <Company>Honeywell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.ppt template</dc:subject>
  <dc:creator>dbottig</dc:creator>
  <cp:keywords>on screen power point template/Honeywell</cp:keywords>
  <dc:description>Honeywell approved template with minimum user hints and tips</dc:description>
  <cp:lastModifiedBy>Todd Fortune</cp:lastModifiedBy>
  <cp:revision>596</cp:revision>
  <cp:lastPrinted>2024-10-08T16:51:00Z</cp:lastPrinted>
  <dcterms:created xsi:type="dcterms:W3CDTF">2003-04-18T00:36:36Z</dcterms:created>
  <dcterms:modified xsi:type="dcterms:W3CDTF">2024-12-09T14:27:40Z</dcterms:modified>
</cp:coreProperties>
</file>