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51" r:id="rId1"/>
  </p:sldMasterIdLst>
  <p:notesMasterIdLst>
    <p:notesMasterId r:id="rId8"/>
  </p:notesMasterIdLst>
  <p:handoutMasterIdLst>
    <p:handoutMasterId r:id="rId9"/>
  </p:handoutMasterIdLst>
  <p:sldIdLst>
    <p:sldId id="372" r:id="rId2"/>
    <p:sldId id="432" r:id="rId3"/>
    <p:sldId id="460" r:id="rId4"/>
    <p:sldId id="457" r:id="rId5"/>
    <p:sldId id="458" r:id="rId6"/>
    <p:sldId id="456" r:id="rId7"/>
  </p:sldIdLst>
  <p:sldSz cx="9144000" cy="6858000" type="screen4x3"/>
  <p:notesSz cx="6950075" cy="92360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0000"/>
      </a:lnSpc>
      <a:spcBef>
        <a:spcPct val="0"/>
      </a:spcBef>
      <a:spcAft>
        <a:spcPct val="0"/>
      </a:spcAft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400" b="1"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FF"/>
    <a:srgbClr val="317023"/>
    <a:srgbClr val="FF6600"/>
    <a:srgbClr val="0053A5"/>
    <a:srgbClr val="51DC00"/>
    <a:srgbClr val="414141"/>
    <a:srgbClr val="616A74"/>
    <a:srgbClr val="DC241F"/>
    <a:srgbClr val="C38E6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752" y="96"/>
      </p:cViewPr>
      <p:guideLst>
        <p:guide orient="horz" pos="2161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2544" y="-9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117777" y="8797614"/>
            <a:ext cx="719244" cy="24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08" tIns="44957" rIns="88308" bIns="44957">
            <a:spAutoFit/>
          </a:bodyPr>
          <a:lstStyle>
            <a:lvl1pPr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100" b="0" baseline="0" dirty="0"/>
              <a:t>Page </a:t>
            </a:r>
            <a:fld id="{BFA893E5-8758-4D2F-92F3-817B65D7260F}" type="slidenum">
              <a:rPr lang="en-US" altLang="en-US" sz="1100" b="0" baseline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100" b="0" baseline="0" dirty="0"/>
          </a:p>
        </p:txBody>
      </p:sp>
    </p:spTree>
    <p:extLst>
      <p:ext uri="{BB962C8B-B14F-4D97-AF65-F5344CB8AC3E}">
        <p14:creationId xmlns:p14="http://schemas.microsoft.com/office/powerpoint/2010/main" val="103720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117777" y="8797614"/>
            <a:ext cx="719244" cy="24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08" tIns="44957" rIns="88308" bIns="44957">
            <a:spAutoFit/>
          </a:bodyPr>
          <a:lstStyle>
            <a:lvl1pPr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71538">
              <a:defRPr sz="54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71538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100" b="0" baseline="0" dirty="0"/>
              <a:t>Page </a:t>
            </a:r>
            <a:fld id="{4F243C75-BE27-4F52-9140-E7FEE50528C8}" type="slidenum">
              <a:rPr lang="en-US" altLang="en-US" sz="1100" b="0" baseline="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100" b="0" baseline="0" dirty="0"/>
          </a:p>
        </p:txBody>
      </p:sp>
      <p:sp>
        <p:nvSpPr>
          <p:cNvPr id="348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992" y="4386190"/>
            <a:ext cx="5096092" cy="4159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0" tIns="46563" rIns="91520" bIns="465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7965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2438"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03288"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55725"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06575" algn="l" defTabSz="903288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 userDrawn="1"/>
        </p:nvSpPr>
        <p:spPr bwMode="auto">
          <a:xfrm>
            <a:off x="3175" y="4803775"/>
            <a:ext cx="9140825" cy="457200"/>
          </a:xfrm>
          <a:custGeom>
            <a:avLst/>
            <a:gdLst>
              <a:gd name="T0" fmla="*/ 0 w 5758"/>
              <a:gd name="T1" fmla="*/ 24 h 314"/>
              <a:gd name="T2" fmla="*/ 2879 w 5758"/>
              <a:gd name="T3" fmla="*/ 0 h 314"/>
              <a:gd name="T4" fmla="*/ 5758 w 5758"/>
              <a:gd name="T5" fmla="*/ 24 h 3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58" h="314">
                <a:moveTo>
                  <a:pt x="0" y="314"/>
                </a:moveTo>
                <a:cubicBezTo>
                  <a:pt x="959" y="157"/>
                  <a:pt x="1919" y="0"/>
                  <a:pt x="2879" y="0"/>
                </a:cubicBezTo>
                <a:cubicBezTo>
                  <a:pt x="3839" y="0"/>
                  <a:pt x="4798" y="157"/>
                  <a:pt x="5758" y="31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3175" y="5260975"/>
            <a:ext cx="9140825" cy="159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t"/>
          <a:lstStyle>
            <a:lvl1pPr>
              <a:defRPr sz="54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200" b="0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2400" b="0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Fluvanna County</a:t>
            </a:r>
          </a:p>
          <a:p>
            <a:pPr>
              <a:defRPr/>
            </a:pPr>
            <a:r>
              <a:rPr lang="en-US" altLang="en-US" sz="2400" b="0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Planning &amp; Zoning Department</a:t>
            </a:r>
          </a:p>
        </p:txBody>
      </p:sp>
      <p:pic>
        <p:nvPicPr>
          <p:cNvPr id="7" name="Picture 18" descr="flu_seal_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224" y="5276666"/>
            <a:ext cx="1211263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 userDrawn="1">
            <p:ph type="ctrTitle"/>
          </p:nvPr>
        </p:nvSpPr>
        <p:spPr>
          <a:xfrm>
            <a:off x="417530" y="514350"/>
            <a:ext cx="8308941" cy="247808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ct val="15000"/>
              </a:spcBef>
              <a:defRPr sz="5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/>
              <a:t>Click to edit Master </a:t>
            </a:r>
            <a:br>
              <a:rPr lang="en-US" noProof="0" dirty="0"/>
            </a:br>
            <a:r>
              <a:rPr lang="en-US" noProof="0" dirty="0"/>
              <a:t>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1371600" y="3095625"/>
            <a:ext cx="6400800" cy="1436688"/>
          </a:xfrm>
        </p:spPr>
        <p:txBody>
          <a:bodyPr anchor="ctr"/>
          <a:lstStyle>
            <a:lvl1pPr marL="0" indent="0" algn="ctr">
              <a:buFontTx/>
              <a:buNone/>
              <a:defRPr sz="2800">
                <a:ln>
                  <a:solidFill>
                    <a:schemeClr val="accent5">
                      <a:lumMod val="1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840730" y="6487611"/>
            <a:ext cx="3166251" cy="278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en-US" sz="1200" i="1" baseline="0" dirty="0">
                <a:solidFill>
                  <a:srgbClr val="000000"/>
                </a:solidFill>
                <a:latin typeface="Lucida Bright" pitchFamily="18" charset="0"/>
              </a:rPr>
              <a:t>“</a:t>
            </a:r>
            <a:r>
              <a:rPr lang="en-US" altLang="en-US" sz="1200" b="0" i="1" baseline="0" dirty="0">
                <a:solidFill>
                  <a:srgbClr val="000000"/>
                </a:solidFill>
                <a:latin typeface="Lucida Bright" pitchFamily="18" charset="0"/>
              </a:rPr>
              <a:t>Responsive &amp; Responsible Government”</a:t>
            </a: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80732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114300"/>
            <a:ext cx="8069897" cy="684371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463" y="1195754"/>
            <a:ext cx="8069897" cy="5193616"/>
          </a:xfrm>
        </p:spPr>
        <p:txBody>
          <a:bodyPr/>
          <a:lstStyle>
            <a:lvl1pPr marL="228600" indent="-228600">
              <a:spcBef>
                <a:spcPts val="600"/>
              </a:spcBef>
              <a:buClrTx/>
              <a:defRPr sz="2400"/>
            </a:lvl1pPr>
            <a:lvl2pPr>
              <a:spcBef>
                <a:spcPts val="600"/>
              </a:spcBef>
              <a:defRPr sz="2000" b="0"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 marL="1371600" indent="-228600"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139163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892300"/>
            <a:ext cx="7772400" cy="2256790"/>
          </a:xfrm>
        </p:spPr>
        <p:txBody>
          <a:bodyPr/>
          <a:lstStyle>
            <a:lvl1pPr algn="ctr">
              <a:defRPr sz="4000" b="1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2783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297820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3563" y="1134208"/>
            <a:ext cx="3922712" cy="5163722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134208"/>
            <a:ext cx="3922713" cy="5163722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653525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0055171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5463" y="1125414"/>
            <a:ext cx="8069897" cy="526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16"/>
          <p:cNvSpPr>
            <a:spLocks noChangeArrowheads="1"/>
          </p:cNvSpPr>
          <p:nvPr userDrawn="1"/>
        </p:nvSpPr>
        <p:spPr bwMode="auto">
          <a:xfrm>
            <a:off x="8754698" y="6584950"/>
            <a:ext cx="33655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54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defRPr/>
            </a:pPr>
            <a:fld id="{790540FC-3E13-4D57-AF0D-376487AEB806}" type="slidenum">
              <a:rPr lang="en-US" altLang="en-US" sz="1000" i="1" baseline="0" smtClean="0">
                <a:solidFill>
                  <a:srgbClr val="000000"/>
                </a:solidFill>
              </a:rPr>
              <a:pPr>
                <a:lnSpc>
                  <a:spcPct val="90000"/>
                </a:lnSpc>
                <a:defRPr/>
              </a:pPr>
              <a:t>‹#›</a:t>
            </a:fld>
            <a:endParaRPr lang="en-US" altLang="en-US" sz="1000" i="1" baseline="0" dirty="0">
              <a:solidFill>
                <a:srgbClr val="000000"/>
              </a:solidFill>
            </a:endParaRPr>
          </a:p>
        </p:txBody>
      </p:sp>
      <p:sp>
        <p:nvSpPr>
          <p:cNvPr id="1029" name="Rectangle 17"/>
          <p:cNvSpPr>
            <a:spLocks noChangeArrowheads="1"/>
          </p:cNvSpPr>
          <p:nvPr userDrawn="1"/>
        </p:nvSpPr>
        <p:spPr bwMode="auto">
          <a:xfrm>
            <a:off x="3170173" y="6584950"/>
            <a:ext cx="2803654" cy="228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54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54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000" b="0" baseline="0" dirty="0">
                <a:solidFill>
                  <a:srgbClr val="000000"/>
                </a:solidFill>
              </a:rPr>
              <a:t>Fluvanna County Planning/Zoning Department</a:t>
            </a:r>
          </a:p>
        </p:txBody>
      </p:sp>
      <p:pic>
        <p:nvPicPr>
          <p:cNvPr id="1031" name="Picture 28" descr="Fluvanna County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659130"/>
            <a:ext cx="8348663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25463" y="80010"/>
            <a:ext cx="8069897" cy="68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5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05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</p:sldLayoutIdLst>
  <p:transition>
    <p:wipe dir="r"/>
  </p:transition>
  <p:txStyles>
    <p:title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3200" b="1">
          <a:ln>
            <a:solidFill>
              <a:schemeClr val="accent5">
                <a:lumMod val="10000"/>
              </a:schemeClr>
            </a:solidFill>
          </a:ln>
          <a:solidFill>
            <a:srgbClr val="0053A5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anose="020F0502020204030204" pitchFamily="34" charset="0"/>
          <a:ea typeface="+mj-ea"/>
          <a:cs typeface="Times New Roman" panose="02020603050405020304" pitchFamily="18" charset="0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Char char="•"/>
        <a:defRPr sz="2400" b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225425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SzPct val="120000"/>
        <a:buFont typeface="Arial" charset="0"/>
        <a:buChar char="-"/>
        <a:defRPr sz="2000" b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800100" indent="-228600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lrTx/>
        <a:buSzPct val="90000"/>
        <a:buFont typeface="Wingdings" pitchFamily="2" charset="2"/>
        <a:buChar char="w"/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028700" indent="-176213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har char="•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371600" indent="-228600" algn="l" rtl="0" eaLnBrk="0" fontAlgn="base" hangingPunct="0">
        <a:lnSpc>
          <a:spcPct val="100000"/>
        </a:lnSpc>
        <a:spcBef>
          <a:spcPts val="600"/>
        </a:spcBef>
        <a:spcAft>
          <a:spcPts val="600"/>
        </a:spcAft>
        <a:buChar char="»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787650" indent="-2714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3244850" indent="-2714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702050" indent="-2714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4159250" indent="-2714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514350"/>
            <a:ext cx="9144000" cy="2478088"/>
          </a:xfrm>
        </p:spPr>
        <p:txBody>
          <a:bodyPr/>
          <a:lstStyle/>
          <a:p>
            <a:r>
              <a:rPr lang="en-US" altLang="en-US" sz="4800" dirty="0"/>
              <a:t>Zoning Text Amendment</a:t>
            </a:r>
            <a:br>
              <a:rPr lang="en-US" altLang="en-US" sz="4800" dirty="0"/>
            </a:br>
            <a:r>
              <a:rPr lang="en-US" altLang="en-US" sz="4800" dirty="0"/>
              <a:t>Event Permits</a:t>
            </a:r>
          </a:p>
        </p:txBody>
      </p:sp>
      <p:sp>
        <p:nvSpPr>
          <p:cNvPr id="409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034473" y="2421924"/>
            <a:ext cx="7341042" cy="2310714"/>
          </a:xfrm>
        </p:spPr>
        <p:txBody>
          <a:bodyPr/>
          <a:lstStyle/>
          <a:p>
            <a:r>
              <a:rPr lang="en-US" altLang="en-US" sz="3200" b="1" dirty="0">
                <a:solidFill>
                  <a:schemeClr val="bg1"/>
                </a:solidFill>
              </a:rPr>
              <a:t>Planning Commission</a:t>
            </a:r>
          </a:p>
          <a:p>
            <a:r>
              <a:rPr lang="en-US" altLang="en-US" sz="3200" b="1" dirty="0">
                <a:solidFill>
                  <a:schemeClr val="bg1"/>
                </a:solidFill>
              </a:rPr>
              <a:t>December 10, 2024</a:t>
            </a:r>
          </a:p>
          <a:p>
            <a:pPr>
              <a:spcAft>
                <a:spcPts val="0"/>
              </a:spcAft>
            </a:pPr>
            <a:r>
              <a:rPr lang="en-US" altLang="en-US" sz="3200" b="1" dirty="0">
                <a:solidFill>
                  <a:schemeClr val="bg1"/>
                </a:solidFill>
              </a:rPr>
              <a:t>Todd Fortune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3200" b="1" dirty="0">
                <a:solidFill>
                  <a:schemeClr val="bg1"/>
                </a:solidFill>
              </a:rPr>
              <a:t>Director of Planning</a:t>
            </a:r>
          </a:p>
        </p:txBody>
      </p:sp>
    </p:spTree>
    <p:extLst>
      <p:ext uri="{BB962C8B-B14F-4D97-AF65-F5344CB8AC3E}">
        <p14:creationId xmlns:p14="http://schemas.microsoft.com/office/powerpoint/2010/main" val="1570868682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202" y="114300"/>
            <a:ext cx="7061627" cy="684371"/>
          </a:xfrm>
        </p:spPr>
        <p:txBody>
          <a:bodyPr/>
          <a:lstStyle/>
          <a:p>
            <a:r>
              <a:rPr lang="en-US" dirty="0"/>
              <a:t> ZTA – Event Permits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202" y="968188"/>
            <a:ext cx="8477696" cy="5430909"/>
          </a:xfrm>
        </p:spPr>
        <p:txBody>
          <a:bodyPr/>
          <a:lstStyle/>
          <a:p>
            <a:r>
              <a:rPr lang="en-US" sz="1800" dirty="0"/>
              <a:t>It has come to the attention of staff that a number of events have been held, or are being held in the near future, in the County that attract large crowds. These events currently do not require permits.</a:t>
            </a:r>
          </a:p>
          <a:p>
            <a:r>
              <a:rPr lang="en-US" sz="1800" dirty="0"/>
              <a:t>A main issue that has arisen is the need for staff from Fluvanna County Emergency Services to be informed in advance so they can arrange to provide coverage for these events</a:t>
            </a:r>
          </a:p>
          <a:p>
            <a:r>
              <a:rPr lang="en-US" sz="1800" dirty="0"/>
              <a:t>At the October 8, 2024 meeting, the Planning Commission discussed a possible Zoning Text Amendment to regulate such events. </a:t>
            </a:r>
          </a:p>
          <a:p>
            <a:r>
              <a:rPr lang="en-US" sz="1800" dirty="0"/>
              <a:t>A number of questions were discussed by the Commission:</a:t>
            </a:r>
          </a:p>
          <a:p>
            <a:pPr lvl="1"/>
            <a:r>
              <a:rPr lang="en-US" sz="1600" dirty="0"/>
              <a:t>Should event permits be subject to approval by the Board of Supervisors, or approved administratively? </a:t>
            </a:r>
          </a:p>
          <a:p>
            <a:pPr lvl="1"/>
            <a:r>
              <a:rPr lang="en-US" sz="1600" dirty="0"/>
              <a:t>Should there be a fee for event permits?</a:t>
            </a:r>
          </a:p>
          <a:p>
            <a:pPr lvl="1"/>
            <a:r>
              <a:rPr lang="en-US" sz="1600" dirty="0"/>
              <a:t>Should events held by Fluvanna County or Fluvanna County Public Schools be exempt from permit requirements?</a:t>
            </a:r>
          </a:p>
          <a:p>
            <a:pPr lvl="1"/>
            <a:r>
              <a:rPr lang="en-US" sz="1600" dirty="0"/>
              <a:t>How much time before an event should a permit application be submitted?</a:t>
            </a:r>
          </a:p>
          <a:p>
            <a:pPr lvl="1"/>
            <a:r>
              <a:rPr lang="en-US" sz="1600" dirty="0"/>
              <a:t>What attendance level (how many people) should trigger the requirement for a permit? </a:t>
            </a:r>
          </a:p>
        </p:txBody>
      </p:sp>
    </p:spTree>
    <p:extLst>
      <p:ext uri="{BB962C8B-B14F-4D97-AF65-F5344CB8AC3E}">
        <p14:creationId xmlns:p14="http://schemas.microsoft.com/office/powerpoint/2010/main" val="624168362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202" y="114300"/>
            <a:ext cx="7061627" cy="684371"/>
          </a:xfrm>
        </p:spPr>
        <p:txBody>
          <a:bodyPr/>
          <a:lstStyle/>
          <a:p>
            <a:r>
              <a:rPr lang="en-US" dirty="0"/>
              <a:t> ZTA – Event Permits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202" y="968188"/>
            <a:ext cx="8477696" cy="5430909"/>
          </a:xfrm>
        </p:spPr>
        <p:txBody>
          <a:bodyPr/>
          <a:lstStyle/>
          <a:p>
            <a:r>
              <a:rPr lang="en-US" dirty="0"/>
              <a:t>Staff presented some information on how surrounding localities address permits for events.</a:t>
            </a:r>
          </a:p>
          <a:p>
            <a:r>
              <a:rPr lang="en-US" dirty="0"/>
              <a:t>The Commission instructed staff to conduct additional research to include additional localities, to see how they handle event permits. </a:t>
            </a:r>
          </a:p>
          <a:p>
            <a:r>
              <a:rPr lang="en-US" dirty="0"/>
              <a:t>A comprehensive list is included in the following slides.</a:t>
            </a:r>
          </a:p>
          <a:p>
            <a:r>
              <a:rPr lang="en-US" dirty="0"/>
              <a:t>On a related note, the Fluvanna County Sheriff’s Office is working to set up a system that would allow for event organizers to coordinate on providing coverage. </a:t>
            </a:r>
          </a:p>
          <a:p>
            <a:pPr lvl="1"/>
            <a:r>
              <a:rPr lang="en-US" dirty="0"/>
              <a:t>The system is still in development, no launch date at this time.</a:t>
            </a:r>
          </a:p>
          <a:p>
            <a:pPr lvl="1"/>
            <a:r>
              <a:rPr lang="en-US" dirty="0"/>
              <a:t>It would involve a private vendor contracting with the Sheriff’s Office to track deputy coverage at events, and arrange for event organizers to pay for that coverage through the vendor.  </a:t>
            </a:r>
          </a:p>
        </p:txBody>
      </p:sp>
    </p:spTree>
    <p:extLst>
      <p:ext uri="{BB962C8B-B14F-4D97-AF65-F5344CB8AC3E}">
        <p14:creationId xmlns:p14="http://schemas.microsoft.com/office/powerpoint/2010/main" val="154168856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202" y="114300"/>
            <a:ext cx="7061627" cy="684371"/>
          </a:xfrm>
        </p:spPr>
        <p:txBody>
          <a:bodyPr/>
          <a:lstStyle/>
          <a:p>
            <a:r>
              <a:rPr lang="en-US" dirty="0"/>
              <a:t> ZTA – Event Permits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202" y="968188"/>
            <a:ext cx="8477696" cy="543090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Policies from neighboring counties: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C6C5AD-D5B5-45F6-A4D5-84F3B1617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073" y="1406955"/>
            <a:ext cx="7989454" cy="40961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73068456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202" y="114300"/>
            <a:ext cx="7061627" cy="684371"/>
          </a:xfrm>
        </p:spPr>
        <p:txBody>
          <a:bodyPr/>
          <a:lstStyle/>
          <a:p>
            <a:r>
              <a:rPr lang="en-US" dirty="0"/>
              <a:t> ZTA – Event Permits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202" y="968188"/>
            <a:ext cx="3393471" cy="543090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Policies from </a:t>
            </a:r>
          </a:p>
          <a:p>
            <a:pPr marL="0" indent="0">
              <a:buNone/>
            </a:pPr>
            <a:r>
              <a:rPr lang="en-US" b="1" dirty="0"/>
              <a:t>neighboring counties: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FAC953-A4E3-4E51-8971-0E57EEA4F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8021" y="968188"/>
            <a:ext cx="3674566" cy="561733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33633498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ZTA – Event Permits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Staff is seeking guidance from the Planning Commission on whether to draft a Zoning Text Amendment to cover regulations for event permitting.</a:t>
            </a:r>
          </a:p>
          <a:p>
            <a:pPr lvl="1"/>
            <a:r>
              <a:rPr lang="en-US" b="1" dirty="0"/>
              <a:t>If one is drafted, a resolution would be presented to the Planning Commission for consideration at its January 2025 meeting.</a:t>
            </a:r>
          </a:p>
          <a:p>
            <a:pPr lvl="1"/>
            <a:r>
              <a:rPr lang="en-US" b="1" dirty="0"/>
              <a:t>If approved a public hearing on the amendment would be held in February 2025. </a:t>
            </a:r>
          </a:p>
        </p:txBody>
      </p:sp>
    </p:spTree>
    <p:extLst>
      <p:ext uri="{BB962C8B-B14F-4D97-AF65-F5344CB8AC3E}">
        <p14:creationId xmlns:p14="http://schemas.microsoft.com/office/powerpoint/2010/main" val="3966272486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5FF"/>
              </a:solidFill>
            </a14:hiddenFill>
          </a:ext>
          <a:ext uri="{91240B29-F687-4F45-9708-019B960494DF}">
            <a14:hiddenLine xmlns:a14="http://schemas.microsoft.com/office/drawing/2010/main" w="12699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5FF"/>
              </a:solidFill>
            </a14:hiddenFill>
          </a:ext>
          <a:ext uri="{91240B29-F687-4F45-9708-019B960494DF}">
            <a14:hiddenLine xmlns:a14="http://schemas.microsoft.com/office/drawing/2010/main" w="12699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12338</TotalTime>
  <Pages>5</Pages>
  <Words>408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Lucida Bright</vt:lpstr>
      <vt:lpstr>Times New Roman</vt:lpstr>
      <vt:lpstr>Wingdings</vt:lpstr>
      <vt:lpstr>1_Default Design</vt:lpstr>
      <vt:lpstr>Zoning Text Amendment Event Permits</vt:lpstr>
      <vt:lpstr> ZTA – Event Permits</vt:lpstr>
      <vt:lpstr> ZTA – Event Permits</vt:lpstr>
      <vt:lpstr> ZTA – Event Permits</vt:lpstr>
      <vt:lpstr> ZTA – Event Permits</vt:lpstr>
      <vt:lpstr> ZTA – Event Permits</vt:lpstr>
    </vt:vector>
  </TitlesOfParts>
  <Company>Honeywell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>.ppt template</dc:subject>
  <dc:creator>dbottig</dc:creator>
  <cp:keywords>on screen power point template/Honeywell</cp:keywords>
  <dc:description>Honeywell approved template with minimum user hints and tips</dc:description>
  <cp:lastModifiedBy>Todd Fortune</cp:lastModifiedBy>
  <cp:revision>590</cp:revision>
  <cp:lastPrinted>2024-10-08T16:51:00Z</cp:lastPrinted>
  <dcterms:created xsi:type="dcterms:W3CDTF">2003-04-18T00:36:36Z</dcterms:created>
  <dcterms:modified xsi:type="dcterms:W3CDTF">2024-12-03T17:28:50Z</dcterms:modified>
</cp:coreProperties>
</file>