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51" r:id="rId1"/>
  </p:sldMasterIdLst>
  <p:notesMasterIdLst>
    <p:notesMasterId r:id="rId8"/>
  </p:notesMasterIdLst>
  <p:handoutMasterIdLst>
    <p:handoutMasterId r:id="rId9"/>
  </p:handoutMasterIdLst>
  <p:sldIdLst>
    <p:sldId id="372" r:id="rId2"/>
    <p:sldId id="432" r:id="rId3"/>
    <p:sldId id="467" r:id="rId4"/>
    <p:sldId id="466" r:id="rId5"/>
    <p:sldId id="465" r:id="rId6"/>
    <p:sldId id="456" r:id="rId7"/>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1pPr>
    <a:lvl2pPr marL="4572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2pPr>
    <a:lvl3pPr marL="9144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3pPr>
    <a:lvl4pPr marL="13716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4pPr>
    <a:lvl5pPr marL="18288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5pPr>
    <a:lvl6pPr marL="2286000" algn="l" defTabSz="914400" rtl="0" eaLnBrk="1" latinLnBrk="0" hangingPunct="1">
      <a:defRPr sz="5400" b="1" kern="1200" baseline="-25000">
        <a:solidFill>
          <a:schemeClr val="tx1"/>
        </a:solidFill>
        <a:latin typeface="Arial" charset="0"/>
        <a:ea typeface="+mn-ea"/>
        <a:cs typeface="+mn-cs"/>
      </a:defRPr>
    </a:lvl6pPr>
    <a:lvl7pPr marL="2743200" algn="l" defTabSz="914400" rtl="0" eaLnBrk="1" latinLnBrk="0" hangingPunct="1">
      <a:defRPr sz="5400" b="1" kern="1200" baseline="-25000">
        <a:solidFill>
          <a:schemeClr val="tx1"/>
        </a:solidFill>
        <a:latin typeface="Arial" charset="0"/>
        <a:ea typeface="+mn-ea"/>
        <a:cs typeface="+mn-cs"/>
      </a:defRPr>
    </a:lvl7pPr>
    <a:lvl8pPr marL="3200400" algn="l" defTabSz="914400" rtl="0" eaLnBrk="1" latinLnBrk="0" hangingPunct="1">
      <a:defRPr sz="5400" b="1" kern="1200" baseline="-25000">
        <a:solidFill>
          <a:schemeClr val="tx1"/>
        </a:solidFill>
        <a:latin typeface="Arial" charset="0"/>
        <a:ea typeface="+mn-ea"/>
        <a:cs typeface="+mn-cs"/>
      </a:defRPr>
    </a:lvl8pPr>
    <a:lvl9pPr marL="3657600" algn="l" defTabSz="914400" rtl="0" eaLnBrk="1" latinLnBrk="0" hangingPunct="1">
      <a:defRPr sz="5400"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CFF"/>
    <a:srgbClr val="317023"/>
    <a:srgbClr val="FF6600"/>
    <a:srgbClr val="0053A5"/>
    <a:srgbClr val="51DC00"/>
    <a:srgbClr val="414141"/>
    <a:srgbClr val="616A74"/>
    <a:srgbClr val="DC241F"/>
    <a:srgbClr val="C38E6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snapToGrid="0">
      <p:cViewPr varScale="1">
        <p:scale>
          <a:sx n="104" d="100"/>
          <a:sy n="104" d="100"/>
        </p:scale>
        <p:origin x="1752" y="96"/>
      </p:cViewPr>
      <p:guideLst>
        <p:guide orient="horz" pos="2161"/>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8" d="100"/>
          <a:sy n="98" d="100"/>
        </p:scale>
        <p:origin x="-2544" y="-9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117777" y="8797614"/>
            <a:ext cx="719244" cy="242889"/>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08" tIns="44957" rIns="88308" bIns="44957">
            <a:spAutoFit/>
          </a:bodyPr>
          <a:lstStyle>
            <a:lvl1pPr defTabSz="871538">
              <a:defRPr sz="5400" b="1" baseline="-25000">
                <a:solidFill>
                  <a:schemeClr val="tx1"/>
                </a:solidFill>
                <a:latin typeface="Arial" charset="0"/>
              </a:defRPr>
            </a:lvl1pPr>
            <a:lvl2pPr marL="742950" indent="-285750" defTabSz="871538">
              <a:defRPr sz="5400" b="1" baseline="-25000">
                <a:solidFill>
                  <a:schemeClr val="tx1"/>
                </a:solidFill>
                <a:latin typeface="Arial" charset="0"/>
              </a:defRPr>
            </a:lvl2pPr>
            <a:lvl3pPr marL="1143000" indent="-228600" defTabSz="871538">
              <a:defRPr sz="5400" b="1" baseline="-25000">
                <a:solidFill>
                  <a:schemeClr val="tx1"/>
                </a:solidFill>
                <a:latin typeface="Arial" charset="0"/>
              </a:defRPr>
            </a:lvl3pPr>
            <a:lvl4pPr marL="1600200" indent="-228600" defTabSz="871538">
              <a:defRPr sz="5400" b="1" baseline="-25000">
                <a:solidFill>
                  <a:schemeClr val="tx1"/>
                </a:solidFill>
                <a:latin typeface="Arial" charset="0"/>
              </a:defRPr>
            </a:lvl4pPr>
            <a:lvl5pPr marL="2057400" indent="-228600" defTabSz="871538">
              <a:defRPr sz="5400" b="1" baseline="-25000">
                <a:solidFill>
                  <a:schemeClr val="tx1"/>
                </a:solidFill>
                <a:latin typeface="Arial" charset="0"/>
              </a:defRPr>
            </a:lvl5pPr>
            <a:lvl6pPr marL="2514600" indent="-228600" defTabSz="871538"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defTabSz="871538"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defTabSz="871538"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defTabSz="871538"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100" b="0" baseline="0" dirty="0"/>
              <a:t>Page </a:t>
            </a:r>
            <a:fld id="{BFA893E5-8758-4D2F-92F3-817B65D7260F}" type="slidenum">
              <a:rPr lang="en-US" altLang="en-US" sz="1100" b="0" baseline="0"/>
              <a:pPr algn="ctr">
                <a:lnSpc>
                  <a:spcPct val="90000"/>
                </a:lnSpc>
                <a:defRPr/>
              </a:pPr>
              <a:t>‹#›</a:t>
            </a:fld>
            <a:endParaRPr lang="en-US" altLang="en-US" sz="1100" b="0" baseline="0" dirty="0"/>
          </a:p>
        </p:txBody>
      </p:sp>
    </p:spTree>
    <p:extLst>
      <p:ext uri="{BB962C8B-B14F-4D97-AF65-F5344CB8AC3E}">
        <p14:creationId xmlns:p14="http://schemas.microsoft.com/office/powerpoint/2010/main" val="103720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117777" y="8797614"/>
            <a:ext cx="719244" cy="242889"/>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08" tIns="44957" rIns="88308" bIns="44957">
            <a:spAutoFit/>
          </a:bodyPr>
          <a:lstStyle>
            <a:lvl1pPr defTabSz="871538">
              <a:defRPr sz="5400" b="1" baseline="-25000">
                <a:solidFill>
                  <a:schemeClr val="tx1"/>
                </a:solidFill>
                <a:latin typeface="Arial" charset="0"/>
              </a:defRPr>
            </a:lvl1pPr>
            <a:lvl2pPr marL="742950" indent="-285750" defTabSz="871538">
              <a:defRPr sz="5400" b="1" baseline="-25000">
                <a:solidFill>
                  <a:schemeClr val="tx1"/>
                </a:solidFill>
                <a:latin typeface="Arial" charset="0"/>
              </a:defRPr>
            </a:lvl2pPr>
            <a:lvl3pPr marL="1143000" indent="-228600" defTabSz="871538">
              <a:defRPr sz="5400" b="1" baseline="-25000">
                <a:solidFill>
                  <a:schemeClr val="tx1"/>
                </a:solidFill>
                <a:latin typeface="Arial" charset="0"/>
              </a:defRPr>
            </a:lvl3pPr>
            <a:lvl4pPr marL="1600200" indent="-228600" defTabSz="871538">
              <a:defRPr sz="5400" b="1" baseline="-25000">
                <a:solidFill>
                  <a:schemeClr val="tx1"/>
                </a:solidFill>
                <a:latin typeface="Arial" charset="0"/>
              </a:defRPr>
            </a:lvl4pPr>
            <a:lvl5pPr marL="2057400" indent="-228600" defTabSz="871538">
              <a:defRPr sz="5400" b="1" baseline="-25000">
                <a:solidFill>
                  <a:schemeClr val="tx1"/>
                </a:solidFill>
                <a:latin typeface="Arial" charset="0"/>
              </a:defRPr>
            </a:lvl5pPr>
            <a:lvl6pPr marL="2514600" indent="-228600" defTabSz="871538"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defTabSz="871538"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defTabSz="871538"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defTabSz="871538"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100" b="0" baseline="0" dirty="0"/>
              <a:t>Page </a:t>
            </a:r>
            <a:fld id="{4F243C75-BE27-4F52-9140-E7FEE50528C8}" type="slidenum">
              <a:rPr lang="en-US" altLang="en-US" sz="1100" b="0" baseline="0" smtClean="0"/>
              <a:pPr algn="ctr">
                <a:lnSpc>
                  <a:spcPct val="90000"/>
                </a:lnSpc>
                <a:defRPr/>
              </a:pPr>
              <a:t>‹#›</a:t>
            </a:fld>
            <a:endParaRPr lang="en-US" altLang="en-US" sz="1100" b="0" baseline="0" dirty="0"/>
          </a:p>
        </p:txBody>
      </p:sp>
      <p:sp>
        <p:nvSpPr>
          <p:cNvPr id="34819" name="Rectangle 3"/>
          <p:cNvSpPr>
            <a:spLocks noGrp="1" noRot="1" noChangeAspect="1" noChangeArrowheads="1" noTextEdit="1"/>
          </p:cNvSpPr>
          <p:nvPr>
            <p:ph type="sldImg" idx="2"/>
          </p:nvPr>
        </p:nvSpPr>
        <p:spPr bwMode="auto">
          <a:xfrm>
            <a:off x="1166813" y="692150"/>
            <a:ext cx="4616450" cy="3463925"/>
          </a:xfrm>
          <a:prstGeom prst="rect">
            <a:avLst/>
          </a:prstGeom>
          <a:noFill/>
          <a:ln w="12699">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Grp="1" noChangeArrowheads="1"/>
          </p:cNvSpPr>
          <p:nvPr>
            <p:ph type="body" sz="quarter" idx="3"/>
          </p:nvPr>
        </p:nvSpPr>
        <p:spPr bwMode="auto">
          <a:xfrm>
            <a:off x="926992" y="4386190"/>
            <a:ext cx="5096092" cy="4159072"/>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0" tIns="46563" rIns="91520" bIns="46563"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487965222"/>
      </p:ext>
    </p:extLst>
  </p:cSld>
  <p:clrMap bg1="lt1" tx1="dk1" bg2="lt2" tx2="dk2" accent1="accent1" accent2="accent2" accent3="accent3" accent4="accent4" accent5="accent5" accent6="accent6" hlink="hlink" folHlink="folHlink"/>
  <p:notesStyle>
    <a:lvl1pPr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45243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2pPr>
    <a:lvl3pPr marL="90328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3pPr>
    <a:lvl4pPr marL="135572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4pPr>
    <a:lvl5pPr marL="180657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2060"/>
        </a:solidFill>
        <a:effectLst/>
      </p:bgPr>
    </p:bg>
    <p:spTree>
      <p:nvGrpSpPr>
        <p:cNvPr id="1" name=""/>
        <p:cNvGrpSpPr/>
        <p:nvPr/>
      </p:nvGrpSpPr>
      <p:grpSpPr>
        <a:xfrm>
          <a:off x="0" y="0"/>
          <a:ext cx="0" cy="0"/>
          <a:chOff x="0" y="0"/>
          <a:chExt cx="0" cy="0"/>
        </a:xfrm>
      </p:grpSpPr>
      <p:sp>
        <p:nvSpPr>
          <p:cNvPr id="5" name="Freeform 11"/>
          <p:cNvSpPr>
            <a:spLocks/>
          </p:cNvSpPr>
          <p:nvPr userDrawn="1"/>
        </p:nvSpPr>
        <p:spPr bwMode="auto">
          <a:xfrm>
            <a:off x="3175" y="4803775"/>
            <a:ext cx="9140825" cy="457200"/>
          </a:xfrm>
          <a:custGeom>
            <a:avLst/>
            <a:gdLst>
              <a:gd name="T0" fmla="*/ 0 w 5758"/>
              <a:gd name="T1" fmla="*/ 24 h 314"/>
              <a:gd name="T2" fmla="*/ 2879 w 5758"/>
              <a:gd name="T3" fmla="*/ 0 h 314"/>
              <a:gd name="T4" fmla="*/ 5758 w 5758"/>
              <a:gd name="T5" fmla="*/ 24 h 314"/>
              <a:gd name="T6" fmla="*/ 0 60000 65536"/>
              <a:gd name="T7" fmla="*/ 0 60000 65536"/>
              <a:gd name="T8" fmla="*/ 0 60000 65536"/>
            </a:gdLst>
            <a:ahLst/>
            <a:cxnLst>
              <a:cxn ang="T6">
                <a:pos x="T0" y="T1"/>
              </a:cxn>
              <a:cxn ang="T7">
                <a:pos x="T2" y="T3"/>
              </a:cxn>
              <a:cxn ang="T8">
                <a:pos x="T4" y="T5"/>
              </a:cxn>
            </a:cxnLst>
            <a:rect l="0" t="0" r="r" b="b"/>
            <a:pathLst>
              <a:path w="5758" h="314">
                <a:moveTo>
                  <a:pt x="0" y="314"/>
                </a:moveTo>
                <a:cubicBezTo>
                  <a:pt x="959" y="157"/>
                  <a:pt x="1919" y="0"/>
                  <a:pt x="2879" y="0"/>
                </a:cubicBezTo>
                <a:cubicBezTo>
                  <a:pt x="3839" y="0"/>
                  <a:pt x="4798" y="157"/>
                  <a:pt x="5758" y="314"/>
                </a:cubicBezTo>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6" name="Rectangle 15"/>
          <p:cNvSpPr>
            <a:spLocks noChangeArrowheads="1"/>
          </p:cNvSpPr>
          <p:nvPr userDrawn="1"/>
        </p:nvSpPr>
        <p:spPr bwMode="auto">
          <a:xfrm>
            <a:off x="3175" y="5260975"/>
            <a:ext cx="9140825" cy="1597025"/>
          </a:xfrm>
          <a:prstGeom prst="rect">
            <a:avLst/>
          </a:prstGeom>
          <a:solidFill>
            <a:schemeClr val="bg1"/>
          </a:solidFill>
          <a:ln>
            <a:noFill/>
          </a:ln>
          <a:effectLst/>
          <a:extLs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t"/>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defRPr/>
            </a:pPr>
            <a:endParaRPr lang="en-US" altLang="en-US" sz="1200" b="0" baseline="0" dirty="0">
              <a:solidFill>
                <a:srgbClr val="000000"/>
              </a:solidFill>
              <a:latin typeface="Times New Roman" panose="02020603050405020304" pitchFamily="18" charset="0"/>
              <a:cs typeface="Times New Roman" panose="02020603050405020304" pitchFamily="18" charset="0"/>
            </a:endParaRP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Fluvanna County</a:t>
            </a: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Planning &amp; Zoning Department</a:t>
            </a:r>
          </a:p>
        </p:txBody>
      </p:sp>
      <p:pic>
        <p:nvPicPr>
          <p:cNvPr id="7" name="Picture 18" descr="flu_seal_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18224" y="5276666"/>
            <a:ext cx="1211263"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userDrawn="1">
            <p:ph type="ctrTitle"/>
          </p:nvPr>
        </p:nvSpPr>
        <p:spPr>
          <a:xfrm>
            <a:off x="417530" y="514350"/>
            <a:ext cx="8308941" cy="2478088"/>
          </a:xfrm>
        </p:spPr>
        <p:txBody>
          <a:bodyPr anchor="ctr"/>
          <a:lstStyle>
            <a:lvl1pPr algn="ctr">
              <a:lnSpc>
                <a:spcPct val="85000"/>
              </a:lnSpc>
              <a:spcBef>
                <a:spcPct val="15000"/>
              </a:spcBef>
              <a:defRPr sz="540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defRPr>
            </a:lvl1pPr>
          </a:lstStyle>
          <a:p>
            <a:pPr lvl="0"/>
            <a:r>
              <a:rPr lang="en-US" noProof="0" dirty="0"/>
              <a:t>Click to edit Master </a:t>
            </a:r>
            <a:br>
              <a:rPr lang="en-US" noProof="0" dirty="0"/>
            </a:br>
            <a:r>
              <a:rPr lang="en-US" noProof="0" dirty="0"/>
              <a:t>title style</a:t>
            </a:r>
          </a:p>
        </p:txBody>
      </p:sp>
      <p:sp>
        <p:nvSpPr>
          <p:cNvPr id="10244" name="Rectangle 4"/>
          <p:cNvSpPr>
            <a:spLocks noGrp="1" noChangeArrowheads="1"/>
          </p:cNvSpPr>
          <p:nvPr userDrawn="1">
            <p:ph type="subTitle" idx="1"/>
          </p:nvPr>
        </p:nvSpPr>
        <p:spPr>
          <a:xfrm>
            <a:off x="1371600" y="3095625"/>
            <a:ext cx="6400800" cy="1436688"/>
          </a:xfrm>
        </p:spPr>
        <p:txBody>
          <a:bodyPr anchor="ctr"/>
          <a:lstStyle>
            <a:lvl1pPr marL="0" indent="0" algn="ctr">
              <a:buFontTx/>
              <a:buNone/>
              <a:defRPr sz="2800">
                <a:ln>
                  <a:solidFill>
                    <a:schemeClr val="accent5">
                      <a:lumMod val="10000"/>
                    </a:schemeClr>
                  </a:solidFill>
                </a:ln>
                <a:solidFill>
                  <a:schemeClr val="bg1">
                    <a:lumMod val="85000"/>
                  </a:schemeClr>
                </a:solidFill>
                <a:effectLst/>
                <a:latin typeface="Calibri" panose="020F0502020204030204" pitchFamily="34" charset="0"/>
                <a:cs typeface="Arial" panose="020B0604020202020204" pitchFamily="34" charset="0"/>
              </a:defRPr>
            </a:lvl1pPr>
          </a:lstStyle>
          <a:p>
            <a:pPr lvl="0"/>
            <a:r>
              <a:rPr lang="en-US" noProof="0" dirty="0"/>
              <a:t>Click to edit Master subtitle style</a:t>
            </a:r>
          </a:p>
        </p:txBody>
      </p:sp>
      <p:sp>
        <p:nvSpPr>
          <p:cNvPr id="2" name="TextBox 1"/>
          <p:cNvSpPr txBox="1"/>
          <p:nvPr userDrawn="1"/>
        </p:nvSpPr>
        <p:spPr>
          <a:xfrm>
            <a:off x="5840730" y="6487611"/>
            <a:ext cx="3166251" cy="278731"/>
          </a:xfrm>
          <a:prstGeom prst="rect">
            <a:avLst/>
          </a:prstGeom>
          <a:noFill/>
        </p:spPr>
        <p:txBody>
          <a:bodyPr wrap="none" rtlCol="0">
            <a:spAutoFit/>
          </a:bodyPr>
          <a:lstStyle/>
          <a:p>
            <a:pPr algn="ctr"/>
            <a:r>
              <a:rPr lang="en-US" altLang="en-US" sz="1200" i="1" baseline="0" dirty="0">
                <a:solidFill>
                  <a:srgbClr val="000000"/>
                </a:solidFill>
                <a:latin typeface="Lucida Bright" pitchFamily="18" charset="0"/>
              </a:rPr>
              <a:t>“</a:t>
            </a:r>
            <a:r>
              <a:rPr lang="en-US" altLang="en-US" sz="1200" b="0" i="1" baseline="0" dirty="0">
                <a:solidFill>
                  <a:srgbClr val="000000"/>
                </a:solidFill>
                <a:latin typeface="Lucida Bright" pitchFamily="18" charset="0"/>
              </a:rPr>
              <a:t>Responsive &amp; Responsible Government”</a:t>
            </a:r>
            <a:endParaRPr lang="en-US" sz="1200" dirty="0">
              <a:solidFill>
                <a:srgbClr val="000000"/>
              </a:solidFill>
            </a:endParaRPr>
          </a:p>
        </p:txBody>
      </p:sp>
    </p:spTree>
    <p:extLst>
      <p:ext uri="{BB962C8B-B14F-4D97-AF65-F5344CB8AC3E}">
        <p14:creationId xmlns:p14="http://schemas.microsoft.com/office/powerpoint/2010/main" val="22450807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5463" y="114300"/>
            <a:ext cx="8069897" cy="684371"/>
          </a:xfrm>
        </p:spPr>
        <p:txBody>
          <a:bodyPr/>
          <a:lstStyle>
            <a:lvl1pPr>
              <a:lnSpc>
                <a:spcPct val="100000"/>
              </a:lnSpc>
              <a:defRPr/>
            </a:lvl1pPr>
          </a:lstStyle>
          <a:p>
            <a:r>
              <a:rPr lang="en-US" dirty="0"/>
              <a:t>Click to edit Master title style</a:t>
            </a:r>
          </a:p>
        </p:txBody>
      </p:sp>
      <p:sp>
        <p:nvSpPr>
          <p:cNvPr id="3" name="Content Placeholder 2"/>
          <p:cNvSpPr>
            <a:spLocks noGrp="1"/>
          </p:cNvSpPr>
          <p:nvPr>
            <p:ph idx="1"/>
          </p:nvPr>
        </p:nvSpPr>
        <p:spPr>
          <a:xfrm>
            <a:off x="525463" y="1195754"/>
            <a:ext cx="8069897" cy="5193616"/>
          </a:xfrm>
        </p:spPr>
        <p:txBody>
          <a:bodyPr/>
          <a:lstStyle>
            <a:lvl1pPr marL="228600" indent="-228600">
              <a:spcBef>
                <a:spcPts val="600"/>
              </a:spcBef>
              <a:buClrTx/>
              <a:defRPr sz="2400"/>
            </a:lvl1pPr>
            <a:lvl2pPr>
              <a:spcBef>
                <a:spcPts val="600"/>
              </a:spcBef>
              <a:defRPr sz="2000" b="0"/>
            </a:lvl2pPr>
            <a:lvl3pPr>
              <a:spcBef>
                <a:spcPts val="600"/>
              </a:spcBef>
              <a:defRPr/>
            </a:lvl3pPr>
            <a:lvl4pPr>
              <a:spcBef>
                <a:spcPts val="600"/>
              </a:spcBef>
              <a:defRPr/>
            </a:lvl4pPr>
            <a:lvl5pPr marL="1371600" indent="-228600">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139163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92300"/>
            <a:ext cx="7772400" cy="2256790"/>
          </a:xfrm>
        </p:spPr>
        <p:txBody>
          <a:bodyPr/>
          <a:lstStyle>
            <a:lvl1pPr algn="ctr">
              <a:defRPr sz="4000" b="1" cap="all">
                <a:effectLst>
                  <a:outerShdw blurRad="38100" dist="38100" dir="2700000" algn="tl">
                    <a:srgbClr val="000000">
                      <a:alpha val="43137"/>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4278313"/>
            <a:ext cx="7772400" cy="1500187"/>
          </a:xfrm>
        </p:spPr>
        <p:txBody>
          <a:bodyPr anchor="ctr"/>
          <a:lstStyle>
            <a:lvl1pPr marL="0" indent="0" algn="ctr">
              <a:buNone/>
              <a:defRPr sz="2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529782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3563" y="1134208"/>
            <a:ext cx="3922712"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38675" y="1134208"/>
            <a:ext cx="3922713"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653525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005517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4"/>
          <p:cNvSpPr>
            <a:spLocks noGrp="1" noChangeArrowheads="1"/>
          </p:cNvSpPr>
          <p:nvPr>
            <p:ph type="body" idx="1"/>
          </p:nvPr>
        </p:nvSpPr>
        <p:spPr bwMode="auto">
          <a:xfrm>
            <a:off x="525463" y="1125414"/>
            <a:ext cx="8069897" cy="5263955"/>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16"/>
          <p:cNvSpPr>
            <a:spLocks noChangeArrowheads="1"/>
          </p:cNvSpPr>
          <p:nvPr userDrawn="1"/>
        </p:nvSpPr>
        <p:spPr bwMode="auto">
          <a:xfrm>
            <a:off x="8754698" y="6584950"/>
            <a:ext cx="336550" cy="225425"/>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lnSpc>
                <a:spcPct val="90000"/>
              </a:lnSpc>
              <a:defRPr/>
            </a:pPr>
            <a:fld id="{790540FC-3E13-4D57-AF0D-376487AEB806}" type="slidenum">
              <a:rPr lang="en-US" altLang="en-US" sz="1000" i="1" baseline="0" smtClean="0">
                <a:solidFill>
                  <a:srgbClr val="000000"/>
                </a:solidFill>
              </a:rPr>
              <a:pPr>
                <a:lnSpc>
                  <a:spcPct val="90000"/>
                </a:lnSpc>
                <a:defRPr/>
              </a:pPr>
              <a:t>‹#›</a:t>
            </a:fld>
            <a:endParaRPr lang="en-US" altLang="en-US" sz="1000" i="1" baseline="0" dirty="0">
              <a:solidFill>
                <a:srgbClr val="000000"/>
              </a:solidFill>
            </a:endParaRPr>
          </a:p>
        </p:txBody>
      </p:sp>
      <p:sp>
        <p:nvSpPr>
          <p:cNvPr id="1029" name="Rectangle 17"/>
          <p:cNvSpPr>
            <a:spLocks noChangeArrowheads="1"/>
          </p:cNvSpPr>
          <p:nvPr userDrawn="1"/>
        </p:nvSpPr>
        <p:spPr bwMode="auto">
          <a:xfrm>
            <a:off x="3170173" y="6584950"/>
            <a:ext cx="2803654" cy="228268"/>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000" b="0" baseline="0" dirty="0">
                <a:solidFill>
                  <a:srgbClr val="000000"/>
                </a:solidFill>
              </a:rPr>
              <a:t>Fluvanna County Planning/Zoning Department</a:t>
            </a:r>
          </a:p>
        </p:txBody>
      </p:sp>
      <p:pic>
        <p:nvPicPr>
          <p:cNvPr id="1031" name="Picture 28" descr="Fluvanna County"/>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96875" y="659130"/>
            <a:ext cx="83486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3"/>
          <p:cNvSpPr>
            <a:spLocks noGrp="1" noChangeArrowheads="1"/>
          </p:cNvSpPr>
          <p:nvPr>
            <p:ph type="title"/>
          </p:nvPr>
        </p:nvSpPr>
        <p:spPr bwMode="auto">
          <a:xfrm>
            <a:off x="525463" y="80010"/>
            <a:ext cx="8069897" cy="684371"/>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endParaRPr lang="en-US" altLang="en-US" dirty="0"/>
          </a:p>
        </p:txBody>
      </p:sp>
    </p:spTree>
    <p:extLst>
      <p:ext uri="{BB962C8B-B14F-4D97-AF65-F5344CB8AC3E}">
        <p14:creationId xmlns:p14="http://schemas.microsoft.com/office/powerpoint/2010/main" val="66055779"/>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Lst>
  <p:transition>
    <p:wipe dir="r"/>
  </p:transition>
  <p:txStyles>
    <p:titleStyle>
      <a:lvl1pPr algn="l" rtl="0" eaLnBrk="0" fontAlgn="base" hangingPunct="0">
        <a:lnSpc>
          <a:spcPct val="100000"/>
        </a:lnSpc>
        <a:spcBef>
          <a:spcPct val="0"/>
        </a:spcBef>
        <a:spcAft>
          <a:spcPct val="0"/>
        </a:spcAft>
        <a:defRPr sz="3200" b="1">
          <a:ln>
            <a:solidFill>
              <a:schemeClr val="accent5">
                <a:lumMod val="10000"/>
              </a:schemeClr>
            </a:solidFill>
          </a:ln>
          <a:solidFill>
            <a:srgbClr val="0053A5"/>
          </a:solidFill>
          <a:effectLst>
            <a:outerShdw blurRad="38100" dist="38100" dir="2700000" algn="tl">
              <a:srgbClr val="000000">
                <a:alpha val="43137"/>
              </a:srgbClr>
            </a:outerShdw>
          </a:effectLst>
          <a:latin typeface="Calibri" panose="020F0502020204030204" pitchFamily="34" charset="0"/>
          <a:ea typeface="+mj-ea"/>
          <a:cs typeface="Times New Roman" panose="02020603050405020304" pitchFamily="18" charset="0"/>
        </a:defRPr>
      </a:lvl1pPr>
      <a:lvl2pPr algn="l" rtl="0" eaLnBrk="0" fontAlgn="base" hangingPunct="0">
        <a:lnSpc>
          <a:spcPct val="80000"/>
        </a:lnSpc>
        <a:spcBef>
          <a:spcPct val="0"/>
        </a:spcBef>
        <a:spcAft>
          <a:spcPct val="0"/>
        </a:spcAft>
        <a:defRPr sz="2800" b="1">
          <a:solidFill>
            <a:schemeClr val="tx1"/>
          </a:solidFill>
          <a:latin typeface="Arial" charset="0"/>
        </a:defRPr>
      </a:lvl2pPr>
      <a:lvl3pPr algn="l" rtl="0" eaLnBrk="0" fontAlgn="base" hangingPunct="0">
        <a:lnSpc>
          <a:spcPct val="80000"/>
        </a:lnSpc>
        <a:spcBef>
          <a:spcPct val="0"/>
        </a:spcBef>
        <a:spcAft>
          <a:spcPct val="0"/>
        </a:spcAft>
        <a:defRPr sz="2800" b="1">
          <a:solidFill>
            <a:schemeClr val="tx1"/>
          </a:solidFill>
          <a:latin typeface="Arial" charset="0"/>
        </a:defRPr>
      </a:lvl3pPr>
      <a:lvl4pPr algn="l" rtl="0" eaLnBrk="0" fontAlgn="base" hangingPunct="0">
        <a:lnSpc>
          <a:spcPct val="80000"/>
        </a:lnSpc>
        <a:spcBef>
          <a:spcPct val="0"/>
        </a:spcBef>
        <a:spcAft>
          <a:spcPct val="0"/>
        </a:spcAft>
        <a:defRPr sz="2800" b="1">
          <a:solidFill>
            <a:schemeClr val="tx1"/>
          </a:solidFill>
          <a:latin typeface="Arial" charset="0"/>
        </a:defRPr>
      </a:lvl4pPr>
      <a:lvl5pPr algn="l" rtl="0" eaLnBrk="0" fontAlgn="base" hangingPunct="0">
        <a:lnSpc>
          <a:spcPct val="80000"/>
        </a:lnSpc>
        <a:spcBef>
          <a:spcPct val="0"/>
        </a:spcBef>
        <a:spcAft>
          <a:spcPct val="0"/>
        </a:spcAft>
        <a:defRPr sz="2800" b="1">
          <a:solidFill>
            <a:schemeClr val="tx1"/>
          </a:solidFill>
          <a:latin typeface="Arial" charset="0"/>
        </a:defRPr>
      </a:lvl5pPr>
      <a:lvl6pPr marL="457200" algn="l" rtl="0" eaLnBrk="0" fontAlgn="base" hangingPunct="0">
        <a:lnSpc>
          <a:spcPct val="80000"/>
        </a:lnSpc>
        <a:spcBef>
          <a:spcPct val="0"/>
        </a:spcBef>
        <a:spcAft>
          <a:spcPct val="0"/>
        </a:spcAft>
        <a:defRPr sz="2800" b="1">
          <a:solidFill>
            <a:schemeClr val="tx1"/>
          </a:solidFill>
          <a:latin typeface="Arial" charset="0"/>
        </a:defRPr>
      </a:lvl6pPr>
      <a:lvl7pPr marL="914400" algn="l" rtl="0" eaLnBrk="0" fontAlgn="base" hangingPunct="0">
        <a:lnSpc>
          <a:spcPct val="80000"/>
        </a:lnSpc>
        <a:spcBef>
          <a:spcPct val="0"/>
        </a:spcBef>
        <a:spcAft>
          <a:spcPct val="0"/>
        </a:spcAft>
        <a:defRPr sz="2800" b="1">
          <a:solidFill>
            <a:schemeClr val="tx1"/>
          </a:solidFill>
          <a:latin typeface="Arial" charset="0"/>
        </a:defRPr>
      </a:lvl7pPr>
      <a:lvl8pPr marL="1371600" algn="l" rtl="0" eaLnBrk="0" fontAlgn="base" hangingPunct="0">
        <a:lnSpc>
          <a:spcPct val="80000"/>
        </a:lnSpc>
        <a:spcBef>
          <a:spcPct val="0"/>
        </a:spcBef>
        <a:spcAft>
          <a:spcPct val="0"/>
        </a:spcAft>
        <a:defRPr sz="2800" b="1">
          <a:solidFill>
            <a:schemeClr val="tx1"/>
          </a:solidFill>
          <a:latin typeface="Arial" charset="0"/>
        </a:defRPr>
      </a:lvl8pPr>
      <a:lvl9pPr marL="1828800" algn="l" rtl="0" eaLnBrk="0" fontAlgn="base" hangingPunct="0">
        <a:lnSpc>
          <a:spcPct val="80000"/>
        </a:lnSpc>
        <a:spcBef>
          <a:spcPct val="0"/>
        </a:spcBef>
        <a:spcAft>
          <a:spcPct val="0"/>
        </a:spcAft>
        <a:defRPr sz="2800" b="1">
          <a:solidFill>
            <a:schemeClr val="tx1"/>
          </a:solidFill>
          <a:latin typeface="Arial" charset="0"/>
        </a:defRPr>
      </a:lvl9pPr>
    </p:titleStyle>
    <p:bodyStyle>
      <a:lvl1pPr marL="228600" indent="-228600" algn="l" rtl="0" eaLnBrk="0" fontAlgn="base" hangingPunct="0">
        <a:lnSpc>
          <a:spcPct val="100000"/>
        </a:lnSpc>
        <a:spcBef>
          <a:spcPts val="600"/>
        </a:spcBef>
        <a:spcAft>
          <a:spcPts val="600"/>
        </a:spcAft>
        <a:buClrTx/>
        <a:buChar char="•"/>
        <a:defRPr sz="2400" b="0">
          <a:solidFill>
            <a:schemeClr val="tx1"/>
          </a:solidFill>
          <a:latin typeface="Arial" panose="020B0604020202020204" pitchFamily="34" charset="0"/>
          <a:ea typeface="+mn-ea"/>
          <a:cs typeface="Arial" panose="020B0604020202020204" pitchFamily="34" charset="0"/>
        </a:defRPr>
      </a:lvl1pPr>
      <a:lvl2pPr marL="514350" indent="-225425" algn="l" rtl="0" eaLnBrk="0" fontAlgn="base" hangingPunct="0">
        <a:lnSpc>
          <a:spcPct val="100000"/>
        </a:lnSpc>
        <a:spcBef>
          <a:spcPts val="600"/>
        </a:spcBef>
        <a:spcAft>
          <a:spcPts val="600"/>
        </a:spcAft>
        <a:buClrTx/>
        <a:buSzPct val="120000"/>
        <a:buFont typeface="Arial" charset="0"/>
        <a:buChar char="-"/>
        <a:defRPr sz="2000" b="0">
          <a:solidFill>
            <a:schemeClr val="tx1"/>
          </a:solidFill>
          <a:latin typeface="Arial" panose="020B0604020202020204" pitchFamily="34" charset="0"/>
          <a:cs typeface="Arial" panose="020B0604020202020204" pitchFamily="34" charset="0"/>
        </a:defRPr>
      </a:lvl2pPr>
      <a:lvl3pPr marL="800100" indent="-228600" algn="l" rtl="0" eaLnBrk="0" fontAlgn="base" hangingPunct="0">
        <a:lnSpc>
          <a:spcPct val="100000"/>
        </a:lnSpc>
        <a:spcBef>
          <a:spcPts val="600"/>
        </a:spcBef>
        <a:spcAft>
          <a:spcPts val="600"/>
        </a:spcAft>
        <a:buClrTx/>
        <a:buSzPct val="90000"/>
        <a:buFont typeface="Wingdings" pitchFamily="2" charset="2"/>
        <a:buChar char="w"/>
        <a:defRPr>
          <a:solidFill>
            <a:schemeClr val="tx1"/>
          </a:solidFill>
          <a:latin typeface="Arial" panose="020B0604020202020204" pitchFamily="34" charset="0"/>
          <a:cs typeface="Arial" panose="020B0604020202020204" pitchFamily="34" charset="0"/>
        </a:defRPr>
      </a:lvl3pPr>
      <a:lvl4pPr marL="1028700" indent="-176213"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4pPr>
      <a:lvl5pPr marL="1371600" indent="-228600"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5pPr>
      <a:lvl6pPr marL="2787650" indent="-271463" algn="l" rtl="0" eaLnBrk="0" fontAlgn="base" hangingPunct="0">
        <a:spcBef>
          <a:spcPct val="20000"/>
        </a:spcBef>
        <a:spcAft>
          <a:spcPct val="0"/>
        </a:spcAft>
        <a:buChar char="»"/>
        <a:defRPr sz="2000">
          <a:solidFill>
            <a:schemeClr val="tx1"/>
          </a:solidFill>
          <a:latin typeface="Times New Roman" pitchFamily="18" charset="0"/>
        </a:defRPr>
      </a:lvl6pPr>
      <a:lvl7pPr marL="3244850" indent="-271463" algn="l" rtl="0" eaLnBrk="0" fontAlgn="base" hangingPunct="0">
        <a:spcBef>
          <a:spcPct val="20000"/>
        </a:spcBef>
        <a:spcAft>
          <a:spcPct val="0"/>
        </a:spcAft>
        <a:buChar char="»"/>
        <a:defRPr sz="2000">
          <a:solidFill>
            <a:schemeClr val="tx1"/>
          </a:solidFill>
          <a:latin typeface="Times New Roman" pitchFamily="18" charset="0"/>
        </a:defRPr>
      </a:lvl7pPr>
      <a:lvl8pPr marL="3702050" indent="-271463" algn="l" rtl="0" eaLnBrk="0" fontAlgn="base" hangingPunct="0">
        <a:spcBef>
          <a:spcPct val="20000"/>
        </a:spcBef>
        <a:spcAft>
          <a:spcPct val="0"/>
        </a:spcAft>
        <a:buChar char="»"/>
        <a:defRPr sz="2000">
          <a:solidFill>
            <a:schemeClr val="tx1"/>
          </a:solidFill>
          <a:latin typeface="Times New Roman" pitchFamily="18" charset="0"/>
        </a:defRPr>
      </a:lvl8pPr>
      <a:lvl9pPr marL="4159250" indent="-271463"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0" y="514350"/>
            <a:ext cx="9144000" cy="2478088"/>
          </a:xfrm>
        </p:spPr>
        <p:txBody>
          <a:bodyPr/>
          <a:lstStyle/>
          <a:p>
            <a:r>
              <a:rPr lang="en-US" altLang="en-US" sz="4800" dirty="0"/>
              <a:t>Zoning Text Amendment</a:t>
            </a:r>
            <a:br>
              <a:rPr lang="en-US" altLang="en-US" sz="4800" dirty="0"/>
            </a:br>
            <a:r>
              <a:rPr lang="en-US" altLang="en-US" sz="4800" dirty="0"/>
              <a:t>Subdivision Definitions</a:t>
            </a:r>
          </a:p>
        </p:txBody>
      </p:sp>
      <p:sp>
        <p:nvSpPr>
          <p:cNvPr id="4099" name="Rectangle 11"/>
          <p:cNvSpPr>
            <a:spLocks noGrp="1" noChangeArrowheads="1"/>
          </p:cNvSpPr>
          <p:nvPr>
            <p:ph type="subTitle" idx="1"/>
          </p:nvPr>
        </p:nvSpPr>
        <p:spPr>
          <a:xfrm>
            <a:off x="1034473" y="2421924"/>
            <a:ext cx="7341042" cy="2310714"/>
          </a:xfrm>
        </p:spPr>
        <p:txBody>
          <a:bodyPr/>
          <a:lstStyle/>
          <a:p>
            <a:r>
              <a:rPr lang="en-US" altLang="en-US" sz="3200" b="1" dirty="0">
                <a:solidFill>
                  <a:schemeClr val="bg1"/>
                </a:solidFill>
              </a:rPr>
              <a:t>Planning Commission</a:t>
            </a:r>
          </a:p>
          <a:p>
            <a:r>
              <a:rPr lang="en-US" altLang="en-US" sz="3200" b="1" dirty="0">
                <a:solidFill>
                  <a:schemeClr val="bg1"/>
                </a:solidFill>
              </a:rPr>
              <a:t>December 10, 2024</a:t>
            </a:r>
          </a:p>
          <a:p>
            <a:pPr>
              <a:spcAft>
                <a:spcPts val="0"/>
              </a:spcAft>
            </a:pPr>
            <a:r>
              <a:rPr lang="en-US" altLang="en-US" sz="3200" b="1" dirty="0">
                <a:solidFill>
                  <a:schemeClr val="bg1"/>
                </a:solidFill>
              </a:rPr>
              <a:t>Todd Fortune</a:t>
            </a:r>
          </a:p>
          <a:p>
            <a:pPr>
              <a:spcBef>
                <a:spcPts val="0"/>
              </a:spcBef>
              <a:spcAft>
                <a:spcPts val="0"/>
              </a:spcAft>
            </a:pPr>
            <a:r>
              <a:rPr lang="en-US" altLang="en-US" sz="3200" b="1" dirty="0">
                <a:solidFill>
                  <a:schemeClr val="bg1"/>
                </a:solidFill>
              </a:rPr>
              <a:t>Director of Planning</a:t>
            </a:r>
          </a:p>
        </p:txBody>
      </p:sp>
    </p:spTree>
    <p:extLst>
      <p:ext uri="{BB962C8B-B14F-4D97-AF65-F5344CB8AC3E}">
        <p14:creationId xmlns:p14="http://schemas.microsoft.com/office/powerpoint/2010/main" val="157086868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Subdivision Definitions</a:t>
            </a:r>
          </a:p>
        </p:txBody>
      </p:sp>
      <p:sp>
        <p:nvSpPr>
          <p:cNvPr id="3" name="Content Placeholder 2"/>
          <p:cNvSpPr>
            <a:spLocks noGrp="1"/>
          </p:cNvSpPr>
          <p:nvPr>
            <p:ph idx="1"/>
          </p:nvPr>
        </p:nvSpPr>
        <p:spPr>
          <a:xfrm>
            <a:off x="384202" y="968188"/>
            <a:ext cx="8477696" cy="5430909"/>
          </a:xfrm>
        </p:spPr>
        <p:txBody>
          <a:bodyPr/>
          <a:lstStyle/>
          <a:p>
            <a:r>
              <a:rPr lang="en-US" dirty="0"/>
              <a:t>This proposed ZTA would amend the Fluvanna County Code by amending § 22-22-1 to add a definition for parent tract and to amend the definition of minor subdivision to clarify that no more than five lots may be created from the parent tract using the minor subdivision approval process, regardless of whether the lots are created at one time or over an extended period of time.</a:t>
            </a:r>
          </a:p>
          <a:p>
            <a:r>
              <a:rPr lang="en-US" dirty="0"/>
              <a:t>Fluvanna Code currently allows parcels to be repeatedly resubdivided every five years, using the less rigorous minor subdivision approval process and resulting in what are effectively major subdivisions. This text change eliminates the existing work-around.</a:t>
            </a:r>
          </a:p>
          <a:p>
            <a:endParaRPr lang="en-US" dirty="0"/>
          </a:p>
          <a:p>
            <a:endParaRPr lang="en-US" sz="2000" dirty="0"/>
          </a:p>
        </p:txBody>
      </p:sp>
    </p:spTree>
    <p:extLst>
      <p:ext uri="{BB962C8B-B14F-4D97-AF65-F5344CB8AC3E}">
        <p14:creationId xmlns:p14="http://schemas.microsoft.com/office/powerpoint/2010/main" val="62416836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Subdivision Definitions</a:t>
            </a:r>
          </a:p>
        </p:txBody>
      </p:sp>
      <p:sp>
        <p:nvSpPr>
          <p:cNvPr id="3" name="Content Placeholder 2"/>
          <p:cNvSpPr>
            <a:spLocks noGrp="1"/>
          </p:cNvSpPr>
          <p:nvPr>
            <p:ph idx="1"/>
          </p:nvPr>
        </p:nvSpPr>
        <p:spPr>
          <a:xfrm>
            <a:off x="384202" y="968188"/>
            <a:ext cx="8477696" cy="5430909"/>
          </a:xfrm>
        </p:spPr>
        <p:txBody>
          <a:bodyPr/>
          <a:lstStyle/>
          <a:p>
            <a:r>
              <a:rPr lang="en-US" dirty="0"/>
              <a:t>The Planning Commission will hold a public hearing tonight on amending § 19-2-1 of the Fluvanna Code to eliminate the five-year resubdivision work-around. This amendment makes the same changes in the definitions for “parent tract” and “minor subdivision” for Chapter 22, Zoning, of the Fluvanna Code.</a:t>
            </a:r>
          </a:p>
          <a:p>
            <a:r>
              <a:rPr lang="en-US" dirty="0"/>
              <a:t>County staff is seeking authorization to advertise for a public hearing on the proposed amendments.</a:t>
            </a:r>
          </a:p>
          <a:p>
            <a:r>
              <a:rPr lang="en-US" dirty="0"/>
              <a:t>The public hearing would be held during the Planning Commission meeting on January 7, 2025</a:t>
            </a:r>
          </a:p>
          <a:p>
            <a:r>
              <a:rPr lang="en-US" dirty="0"/>
              <a:t>The Planning Commission is being asked to approve a resolution authorizing staff to advertise a public hearing.</a:t>
            </a:r>
          </a:p>
          <a:p>
            <a:endParaRPr lang="en-US" sz="2000" dirty="0"/>
          </a:p>
        </p:txBody>
      </p:sp>
    </p:spTree>
    <p:extLst>
      <p:ext uri="{BB962C8B-B14F-4D97-AF65-F5344CB8AC3E}">
        <p14:creationId xmlns:p14="http://schemas.microsoft.com/office/powerpoint/2010/main" val="172219410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8477696" cy="684371"/>
          </a:xfrm>
        </p:spPr>
        <p:txBody>
          <a:bodyPr/>
          <a:lstStyle/>
          <a:p>
            <a:r>
              <a:rPr lang="en-US" dirty="0"/>
              <a:t> </a:t>
            </a:r>
            <a:r>
              <a:rPr lang="en-US" sz="2000" dirty="0"/>
              <a:t>ZTA – Definition of Minor Subdivision– Ordinance </a:t>
            </a:r>
          </a:p>
        </p:txBody>
      </p:sp>
      <p:sp>
        <p:nvSpPr>
          <p:cNvPr id="3" name="Content Placeholder 2"/>
          <p:cNvSpPr>
            <a:spLocks noGrp="1"/>
          </p:cNvSpPr>
          <p:nvPr>
            <p:ph idx="1"/>
          </p:nvPr>
        </p:nvSpPr>
        <p:spPr>
          <a:xfrm>
            <a:off x="384202" y="968188"/>
            <a:ext cx="8477696" cy="5430909"/>
          </a:xfrm>
        </p:spPr>
        <p:txBody>
          <a:bodyPr/>
          <a:lstStyle/>
          <a:p>
            <a:endParaRPr lang="en-US" dirty="0"/>
          </a:p>
          <a:p>
            <a:endParaRPr lang="en-US" sz="2000" dirty="0"/>
          </a:p>
        </p:txBody>
      </p:sp>
      <p:pic>
        <p:nvPicPr>
          <p:cNvPr id="4" name="Picture 3">
            <a:extLst>
              <a:ext uri="{FF2B5EF4-FFF2-40B4-BE49-F238E27FC236}">
                <a16:creationId xmlns:a16="http://schemas.microsoft.com/office/drawing/2014/main" id="{C278BD57-BCD9-4569-B0B1-F24BAA226264}"/>
              </a:ext>
            </a:extLst>
          </p:cNvPr>
          <p:cNvPicPr>
            <a:picLocks noChangeAspect="1"/>
          </p:cNvPicPr>
          <p:nvPr/>
        </p:nvPicPr>
        <p:blipFill>
          <a:blip r:embed="rId2"/>
          <a:stretch>
            <a:fillRect/>
          </a:stretch>
        </p:blipFill>
        <p:spPr>
          <a:xfrm>
            <a:off x="535535" y="968188"/>
            <a:ext cx="3890510" cy="5555550"/>
          </a:xfrm>
          <a:prstGeom prst="rect">
            <a:avLst/>
          </a:prstGeom>
          <a:ln>
            <a:solidFill>
              <a:schemeClr val="tx1"/>
            </a:solidFill>
          </a:ln>
        </p:spPr>
      </p:pic>
      <p:pic>
        <p:nvPicPr>
          <p:cNvPr id="8" name="Picture 7">
            <a:extLst>
              <a:ext uri="{FF2B5EF4-FFF2-40B4-BE49-F238E27FC236}">
                <a16:creationId xmlns:a16="http://schemas.microsoft.com/office/drawing/2014/main" id="{49094F28-2BE2-480C-8C1A-551E30E34933}"/>
              </a:ext>
            </a:extLst>
          </p:cNvPr>
          <p:cNvPicPr>
            <a:picLocks noChangeAspect="1"/>
          </p:cNvPicPr>
          <p:nvPr/>
        </p:nvPicPr>
        <p:blipFill>
          <a:blip r:embed="rId3"/>
          <a:stretch>
            <a:fillRect/>
          </a:stretch>
        </p:blipFill>
        <p:spPr>
          <a:xfrm>
            <a:off x="4672068" y="968188"/>
            <a:ext cx="4090827" cy="5555550"/>
          </a:xfrm>
          <a:prstGeom prst="rect">
            <a:avLst/>
          </a:prstGeom>
          <a:ln>
            <a:solidFill>
              <a:schemeClr val="tx1"/>
            </a:solidFill>
          </a:ln>
        </p:spPr>
      </p:pic>
    </p:spTree>
    <p:extLst>
      <p:ext uri="{BB962C8B-B14F-4D97-AF65-F5344CB8AC3E}">
        <p14:creationId xmlns:p14="http://schemas.microsoft.com/office/powerpoint/2010/main" val="298370287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C9045-FCBE-4A07-99EF-75DC95DFB4C4}"/>
              </a:ext>
            </a:extLst>
          </p:cNvPr>
          <p:cNvSpPr>
            <a:spLocks noGrp="1"/>
          </p:cNvSpPr>
          <p:nvPr>
            <p:ph type="title"/>
          </p:nvPr>
        </p:nvSpPr>
        <p:spPr/>
        <p:txBody>
          <a:bodyPr/>
          <a:lstStyle/>
          <a:p>
            <a:r>
              <a:rPr lang="en-US" dirty="0"/>
              <a:t> </a:t>
            </a:r>
            <a:r>
              <a:rPr lang="en-US" sz="2800" dirty="0"/>
              <a:t>ZTA – Definition of Minor Subdivision: Resolution</a:t>
            </a:r>
          </a:p>
        </p:txBody>
      </p:sp>
      <p:sp>
        <p:nvSpPr>
          <p:cNvPr id="8" name="Oval 7">
            <a:extLst>
              <a:ext uri="{FF2B5EF4-FFF2-40B4-BE49-F238E27FC236}">
                <a16:creationId xmlns:a16="http://schemas.microsoft.com/office/drawing/2014/main" id="{A1F61D28-E0B2-4671-89A0-FCD5DD672CED}"/>
              </a:ext>
            </a:extLst>
          </p:cNvPr>
          <p:cNvSpPr/>
          <p:nvPr/>
        </p:nvSpPr>
        <p:spPr bwMode="auto">
          <a:xfrm>
            <a:off x="2698376" y="4787153"/>
            <a:ext cx="681318" cy="1344706"/>
          </a:xfrm>
          <a:prstGeom prst="ellipse">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488" tIns="44450" rIns="90488" bIns="44450" numCol="1" rtlCol="0" anchor="t" anchorCtr="0" compatLnSpc="1">
            <a:prstTxWarp prst="textNoShape">
              <a:avLst/>
            </a:prstTxWarp>
          </a:bodyPr>
          <a:lstStyle/>
          <a:p>
            <a:pPr marL="0" marR="0" indent="0" algn="l" defTabSz="914400" rtl="0" eaLnBrk="0" fontAlgn="base" latinLnBrk="0" hangingPunct="0">
              <a:lnSpc>
                <a:spcPct val="110000"/>
              </a:lnSpc>
              <a:spcBef>
                <a:spcPct val="0"/>
              </a:spcBef>
              <a:spcAft>
                <a:spcPct val="0"/>
              </a:spcAft>
              <a:buClrTx/>
              <a:buSzTx/>
              <a:buFontTx/>
              <a:buNone/>
              <a:tabLst/>
            </a:pPr>
            <a:endParaRPr kumimoji="0" lang="en-US" sz="5400" b="1" i="0" u="none" strike="noStrike" cap="none" normalizeH="0" baseline="-25000" dirty="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CA422450-CD81-416D-886B-1208D7A52737}"/>
              </a:ext>
            </a:extLst>
          </p:cNvPr>
          <p:cNvPicPr>
            <a:picLocks noChangeAspect="1"/>
          </p:cNvPicPr>
          <p:nvPr/>
        </p:nvPicPr>
        <p:blipFill>
          <a:blip r:embed="rId2"/>
          <a:stretch>
            <a:fillRect/>
          </a:stretch>
        </p:blipFill>
        <p:spPr>
          <a:xfrm>
            <a:off x="2456873" y="960878"/>
            <a:ext cx="4149739" cy="5613491"/>
          </a:xfrm>
          <a:prstGeom prst="rect">
            <a:avLst/>
          </a:prstGeom>
          <a:ln>
            <a:solidFill>
              <a:schemeClr val="tx1"/>
            </a:solidFill>
          </a:ln>
        </p:spPr>
      </p:pic>
    </p:spTree>
    <p:extLst>
      <p:ext uri="{BB962C8B-B14F-4D97-AF65-F5344CB8AC3E}">
        <p14:creationId xmlns:p14="http://schemas.microsoft.com/office/powerpoint/2010/main" val="3346865521"/>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Planning Commission Motion</a:t>
            </a:r>
          </a:p>
        </p:txBody>
      </p:sp>
      <p:sp>
        <p:nvSpPr>
          <p:cNvPr id="3" name="Content Placeholder 2"/>
          <p:cNvSpPr>
            <a:spLocks noGrp="1"/>
          </p:cNvSpPr>
          <p:nvPr>
            <p:ph idx="1"/>
          </p:nvPr>
        </p:nvSpPr>
        <p:spPr>
          <a:xfrm>
            <a:off x="525463" y="1195754"/>
            <a:ext cx="8069897" cy="5193616"/>
          </a:xfrm>
        </p:spPr>
        <p:txBody>
          <a:bodyPr/>
          <a:lstStyle/>
          <a:p>
            <a:r>
              <a:rPr lang="en-US" sz="2000" dirty="0"/>
              <a:t>I MOVE THAT THE PLANNING COMMISSION  (APPROVE/ DENY / DEFER) THE RESOLUTION TO ADVERTISE A PUBLIC HEARING ON JANUARY 7, 2025 TO CONSIDER ZTA 24:11 – AN ORDINANCE TO AMEND AND REORDAIN “THE CODE OF THE COUNTY OF FLUVANNA, VIRGINIA” BY AMENDING § 22-22-1 TO ADD A DEFINITION FOR PARENT TRACT AND TO AMEND THE DEFINITION OF MINOR SUBDIVISION TO CLARIFY THAT NO MORE THAN FIVE LOTS MAY BE CREATED FROM THE PARENT TRACT USING THE MINOR SUBDIVISION APPROVAL PROCESS, REGARDLESS OF WHETHER THE LOTS ARE CREATED AT ONE TIME OR OVER AN EXTENDED PERIOD OF TIME, AND TO MAKE OTHER CONFORMING CHANGES.</a:t>
            </a:r>
          </a:p>
        </p:txBody>
      </p:sp>
    </p:spTree>
    <p:extLst>
      <p:ext uri="{BB962C8B-B14F-4D97-AF65-F5344CB8AC3E}">
        <p14:creationId xmlns:p14="http://schemas.microsoft.com/office/powerpoint/2010/main" val="3966272486"/>
      </p:ext>
    </p:extLst>
  </p:cSld>
  <p:clrMapOvr>
    <a:masterClrMapping/>
  </p:clrMapOvr>
  <p:transition>
    <p:wipe dir="r"/>
  </p:transition>
</p:sld>
</file>

<file path=ppt/theme/theme1.xml><?xml version="1.0" encoding="utf-8"?>
<a:theme xmlns:a="http://schemas.openxmlformats.org/drawingml/2006/main" name="1_Default Design">
  <a:themeElements>
    <a:clrScheme name="">
      <a:dk1>
        <a:srgbClr val="000000"/>
      </a:dk1>
      <a:lt1>
        <a:srgbClr val="FFFFFF"/>
      </a:lt1>
      <a:dk2>
        <a:srgbClr val="FFFFFF"/>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12378</TotalTime>
  <Pages>5</Pages>
  <Words>372</Words>
  <Application>Microsoft Office PowerPoint</Application>
  <PresentationFormat>On-screen Show (4:3)</PresentationFormat>
  <Paragraphs>17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Lucida Bright</vt:lpstr>
      <vt:lpstr>Times New Roman</vt:lpstr>
      <vt:lpstr>Wingdings</vt:lpstr>
      <vt:lpstr>1_Default Design</vt:lpstr>
      <vt:lpstr>Zoning Text Amendment Subdivision Definitions</vt:lpstr>
      <vt:lpstr> ZTA – Subdivision Definitions</vt:lpstr>
      <vt:lpstr> ZTA – Subdivision Definitions</vt:lpstr>
      <vt:lpstr> ZTA – Definition of Minor Subdivision– Ordinance </vt:lpstr>
      <vt:lpstr> ZTA – Definition of Minor Subdivision: Resolution</vt:lpstr>
      <vt:lpstr> Planning Commission Motion</vt:lpstr>
    </vt:vector>
  </TitlesOfParts>
  <Company>Honeywell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.ppt template</dc:subject>
  <dc:creator>dbottig</dc:creator>
  <cp:keywords>on screen power point template/Honeywell</cp:keywords>
  <dc:description>Honeywell approved template with minimum user hints and tips</dc:description>
  <cp:lastModifiedBy>Todd Fortune</cp:lastModifiedBy>
  <cp:revision>594</cp:revision>
  <cp:lastPrinted>2024-10-08T16:43:55Z</cp:lastPrinted>
  <dcterms:created xsi:type="dcterms:W3CDTF">2003-04-18T00:36:36Z</dcterms:created>
  <dcterms:modified xsi:type="dcterms:W3CDTF">2024-12-02T21:52:46Z</dcterms:modified>
</cp:coreProperties>
</file>