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51" r:id="rId1"/>
  </p:sldMasterIdLst>
  <p:notesMasterIdLst>
    <p:notesMasterId r:id="rId10"/>
  </p:notesMasterIdLst>
  <p:handoutMasterIdLst>
    <p:handoutMasterId r:id="rId11"/>
  </p:handoutMasterIdLst>
  <p:sldIdLst>
    <p:sldId id="372" r:id="rId2"/>
    <p:sldId id="448" r:id="rId3"/>
    <p:sldId id="460" r:id="rId4"/>
    <p:sldId id="447" r:id="rId5"/>
    <p:sldId id="462" r:id="rId6"/>
    <p:sldId id="449" r:id="rId7"/>
    <p:sldId id="452" r:id="rId8"/>
    <p:sldId id="451" r:id="rId9"/>
  </p:sldIdLst>
  <p:sldSz cx="9144000" cy="6858000" type="screen4x3"/>
  <p:notesSz cx="6950075" cy="923607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lnSpc>
        <a:spcPct val="110000"/>
      </a:lnSpc>
      <a:spcBef>
        <a:spcPct val="0"/>
      </a:spcBef>
      <a:spcAft>
        <a:spcPct val="0"/>
      </a:spcAft>
      <a:defRPr sz="5400" b="1"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0000"/>
      </a:lnSpc>
      <a:spcBef>
        <a:spcPct val="0"/>
      </a:spcBef>
      <a:spcAft>
        <a:spcPct val="0"/>
      </a:spcAft>
      <a:defRPr sz="5400" b="1"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0000"/>
      </a:lnSpc>
      <a:spcBef>
        <a:spcPct val="0"/>
      </a:spcBef>
      <a:spcAft>
        <a:spcPct val="0"/>
      </a:spcAft>
      <a:defRPr sz="5400" b="1"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0000"/>
      </a:lnSpc>
      <a:spcBef>
        <a:spcPct val="0"/>
      </a:spcBef>
      <a:spcAft>
        <a:spcPct val="0"/>
      </a:spcAft>
      <a:defRPr sz="5400" b="1"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0000"/>
      </a:lnSpc>
      <a:spcBef>
        <a:spcPct val="0"/>
      </a:spcBef>
      <a:spcAft>
        <a:spcPct val="0"/>
      </a:spcAft>
      <a:defRPr sz="5400" b="1"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400" b="1"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400" b="1"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400" b="1"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400" b="1"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CCFF"/>
    <a:srgbClr val="317023"/>
    <a:srgbClr val="FF6600"/>
    <a:srgbClr val="0053A5"/>
    <a:srgbClr val="51DC00"/>
    <a:srgbClr val="414141"/>
    <a:srgbClr val="616A74"/>
    <a:srgbClr val="DC241F"/>
    <a:srgbClr val="C38E6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716" y="114"/>
      </p:cViewPr>
      <p:guideLst>
        <p:guide orient="horz" pos="2161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714" y="114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117777" y="8797614"/>
            <a:ext cx="719244" cy="242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5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308" tIns="44957" rIns="88308" bIns="44957">
            <a:spAutoFit/>
          </a:bodyPr>
          <a:lstStyle>
            <a:lvl1pPr defTabSz="871538">
              <a:defRPr sz="5400" b="1" baseline="-25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71538">
              <a:defRPr sz="5400" b="1" baseline="-25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71538">
              <a:defRPr sz="5400" b="1" baseline="-25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71538">
              <a:defRPr sz="5400" b="1" baseline="-25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71538">
              <a:defRPr sz="5400" b="1" baseline="-25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7153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5400" b="1" baseline="-25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7153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5400" b="1" baseline="-25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7153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5400" b="1" baseline="-25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7153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5400" b="1" baseline="-25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100" b="0" baseline="0" dirty="0"/>
              <a:t>Page </a:t>
            </a:r>
            <a:fld id="{BFA893E5-8758-4D2F-92F3-817B65D7260F}" type="slidenum">
              <a:rPr lang="en-US" altLang="en-US" sz="1100" b="0" baseline="0"/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100" b="0" baseline="0" dirty="0"/>
          </a:p>
        </p:txBody>
      </p:sp>
    </p:spTree>
    <p:extLst>
      <p:ext uri="{BB962C8B-B14F-4D97-AF65-F5344CB8AC3E}">
        <p14:creationId xmlns:p14="http://schemas.microsoft.com/office/powerpoint/2010/main" val="103720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2150"/>
            <a:ext cx="4616450" cy="3463925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6992" y="4386190"/>
            <a:ext cx="5096092" cy="4159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5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20" tIns="46563" rIns="91520" bIns="465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79652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03288" rtl="0" eaLnBrk="0" fontAlgn="base" hangingPunct="0">
      <a:lnSpc>
        <a:spcPct val="90000"/>
      </a:lnSpc>
      <a:spcBef>
        <a:spcPct val="4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2438" algn="l" defTabSz="903288" rtl="0" eaLnBrk="0" fontAlgn="base" hangingPunct="0">
      <a:lnSpc>
        <a:spcPct val="90000"/>
      </a:lnSpc>
      <a:spcBef>
        <a:spcPct val="4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03288" algn="l" defTabSz="903288" rtl="0" eaLnBrk="0" fontAlgn="base" hangingPunct="0">
      <a:lnSpc>
        <a:spcPct val="90000"/>
      </a:lnSpc>
      <a:spcBef>
        <a:spcPct val="4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55725" algn="l" defTabSz="903288" rtl="0" eaLnBrk="0" fontAlgn="base" hangingPunct="0">
      <a:lnSpc>
        <a:spcPct val="90000"/>
      </a:lnSpc>
      <a:spcBef>
        <a:spcPct val="4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06575" algn="l" defTabSz="903288" rtl="0" eaLnBrk="0" fontAlgn="base" hangingPunct="0">
      <a:lnSpc>
        <a:spcPct val="90000"/>
      </a:lnSpc>
      <a:spcBef>
        <a:spcPct val="4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 userDrawn="1"/>
        </p:nvSpPr>
        <p:spPr bwMode="auto">
          <a:xfrm>
            <a:off x="3175" y="4803775"/>
            <a:ext cx="9140825" cy="457200"/>
          </a:xfrm>
          <a:custGeom>
            <a:avLst/>
            <a:gdLst>
              <a:gd name="T0" fmla="*/ 0 w 5758"/>
              <a:gd name="T1" fmla="*/ 24 h 314"/>
              <a:gd name="T2" fmla="*/ 2879 w 5758"/>
              <a:gd name="T3" fmla="*/ 0 h 314"/>
              <a:gd name="T4" fmla="*/ 5758 w 5758"/>
              <a:gd name="T5" fmla="*/ 24 h 31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58" h="314">
                <a:moveTo>
                  <a:pt x="0" y="314"/>
                </a:moveTo>
                <a:cubicBezTo>
                  <a:pt x="959" y="157"/>
                  <a:pt x="1919" y="0"/>
                  <a:pt x="2879" y="0"/>
                </a:cubicBezTo>
                <a:cubicBezTo>
                  <a:pt x="3839" y="0"/>
                  <a:pt x="4798" y="157"/>
                  <a:pt x="5758" y="31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3175" y="5260975"/>
            <a:ext cx="9140825" cy="1597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t"/>
          <a:lstStyle>
            <a:lvl1pPr>
              <a:defRPr sz="5400" b="1" baseline="-25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b="1" baseline="-25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b="1" baseline="-25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b="1" baseline="-25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b="1" baseline="-2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5400" b="1" baseline="-2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5400" b="1" baseline="-2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5400" b="1" baseline="-2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5400" b="1" baseline="-25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z="1200" b="0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en-US" sz="2400" b="0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Fluvanna County</a:t>
            </a:r>
          </a:p>
          <a:p>
            <a:pPr>
              <a:defRPr/>
            </a:pPr>
            <a:r>
              <a:rPr lang="en-US" altLang="en-US" sz="2400" b="0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Planning &amp; Zoning Department</a:t>
            </a:r>
          </a:p>
        </p:txBody>
      </p:sp>
      <p:pic>
        <p:nvPicPr>
          <p:cNvPr id="7" name="Picture 18" descr="flu_seal_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224" y="5276666"/>
            <a:ext cx="1211263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3"/>
          <p:cNvSpPr>
            <a:spLocks noGrp="1" noChangeArrowheads="1"/>
          </p:cNvSpPr>
          <p:nvPr userDrawn="1">
            <p:ph type="ctrTitle"/>
          </p:nvPr>
        </p:nvSpPr>
        <p:spPr>
          <a:xfrm>
            <a:off x="417530" y="514350"/>
            <a:ext cx="8308941" cy="2478088"/>
          </a:xfrm>
        </p:spPr>
        <p:txBody>
          <a:bodyPr anchor="ctr"/>
          <a:lstStyle>
            <a:lvl1pPr algn="ctr">
              <a:lnSpc>
                <a:spcPct val="85000"/>
              </a:lnSpc>
              <a:spcBef>
                <a:spcPct val="15000"/>
              </a:spcBef>
              <a:defRPr sz="5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noProof="0" dirty="0"/>
              <a:t>Click to edit Master </a:t>
            </a:r>
            <a:br>
              <a:rPr lang="en-US" noProof="0" dirty="0"/>
            </a:br>
            <a:r>
              <a:rPr lang="en-US" noProof="0" dirty="0"/>
              <a:t>title style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371600" y="3095625"/>
            <a:ext cx="6400800" cy="1436688"/>
          </a:xfrm>
        </p:spPr>
        <p:txBody>
          <a:bodyPr anchor="ctr"/>
          <a:lstStyle>
            <a:lvl1pPr marL="0" indent="0" algn="ctr">
              <a:buFontTx/>
              <a:buNone/>
              <a:defRPr sz="2800">
                <a:ln>
                  <a:solidFill>
                    <a:schemeClr val="accent5">
                      <a:lumMod val="10000"/>
                    </a:schemeClr>
                  </a:solidFill>
                </a:ln>
                <a:solidFill>
                  <a:schemeClr val="bg1">
                    <a:lumMod val="85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840730" y="6487611"/>
            <a:ext cx="3166251" cy="278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en-US" sz="1200" i="1" baseline="0" dirty="0">
                <a:solidFill>
                  <a:srgbClr val="000000"/>
                </a:solidFill>
                <a:latin typeface="Lucida Bright" pitchFamily="18" charset="0"/>
              </a:rPr>
              <a:t>“</a:t>
            </a:r>
            <a:r>
              <a:rPr lang="en-US" altLang="en-US" sz="1200" b="0" i="1" baseline="0" dirty="0">
                <a:solidFill>
                  <a:srgbClr val="000000"/>
                </a:solidFill>
                <a:latin typeface="Lucida Bright" pitchFamily="18" charset="0"/>
              </a:rPr>
              <a:t>Responsive &amp; Responsible Government”</a:t>
            </a:r>
            <a:endParaRPr 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080732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114300"/>
            <a:ext cx="8069897" cy="684371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463" y="1195754"/>
            <a:ext cx="8069897" cy="5193616"/>
          </a:xfrm>
        </p:spPr>
        <p:txBody>
          <a:bodyPr/>
          <a:lstStyle>
            <a:lvl1pPr marL="228600" indent="-228600">
              <a:spcBef>
                <a:spcPts val="600"/>
              </a:spcBef>
              <a:buClrTx/>
              <a:defRPr sz="2400"/>
            </a:lvl1pPr>
            <a:lvl2pPr>
              <a:spcBef>
                <a:spcPts val="600"/>
              </a:spcBef>
              <a:defRPr sz="2000" b="0"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 marL="1371600" indent="-228600"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91391636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892300"/>
            <a:ext cx="7772400" cy="2256790"/>
          </a:xfrm>
        </p:spPr>
        <p:txBody>
          <a:bodyPr/>
          <a:lstStyle>
            <a:lvl1pPr algn="ctr">
              <a:defRPr sz="4000" b="1" cap="al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278313"/>
            <a:ext cx="7772400" cy="1500187"/>
          </a:xfrm>
        </p:spPr>
        <p:txBody>
          <a:bodyPr anchor="ctr"/>
          <a:lstStyle>
            <a:lvl1pPr marL="0" indent="0" algn="ctr">
              <a:buNone/>
              <a:defRPr sz="28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297820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63" y="1134208"/>
            <a:ext cx="3922712" cy="5163722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5" y="1134208"/>
            <a:ext cx="3922713" cy="5163722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 b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6535254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30055171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5463" y="1125414"/>
            <a:ext cx="8069897" cy="5263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5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Rectangle 17"/>
          <p:cNvSpPr>
            <a:spLocks noChangeArrowheads="1"/>
          </p:cNvSpPr>
          <p:nvPr userDrawn="1"/>
        </p:nvSpPr>
        <p:spPr bwMode="auto">
          <a:xfrm>
            <a:off x="3170173" y="6584950"/>
            <a:ext cx="2803654" cy="228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5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5400" b="1" baseline="-25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 b="1" baseline="-25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 b="1" baseline="-25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 b="1" baseline="-25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 b="1" baseline="-2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5400" b="1" baseline="-2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5400" b="1" baseline="-2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5400" b="1" baseline="-2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5400" b="1" baseline="-25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000" b="0" baseline="0" dirty="0">
                <a:solidFill>
                  <a:srgbClr val="000000"/>
                </a:solidFill>
              </a:rPr>
              <a:t>Fluvanna County Planning/Zoning Department</a:t>
            </a:r>
          </a:p>
        </p:txBody>
      </p:sp>
      <p:pic>
        <p:nvPicPr>
          <p:cNvPr id="1031" name="Picture 28" descr="Fluvanna County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" y="659130"/>
            <a:ext cx="8348663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25463" y="80010"/>
            <a:ext cx="8069897" cy="68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5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055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2" r:id="rId1"/>
    <p:sldLayoutId id="2147484053" r:id="rId2"/>
    <p:sldLayoutId id="2147484054" r:id="rId3"/>
    <p:sldLayoutId id="2147484055" r:id="rId4"/>
    <p:sldLayoutId id="2147484056" r:id="rId5"/>
  </p:sldLayoutIdLst>
  <p:transition>
    <p:wipe dir="r"/>
  </p:transition>
  <p:txStyles>
    <p:title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3200" b="1">
          <a:ln>
            <a:solidFill>
              <a:schemeClr val="accent5">
                <a:lumMod val="10000"/>
              </a:schemeClr>
            </a:solidFill>
          </a:ln>
          <a:solidFill>
            <a:srgbClr val="0053A5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j-ea"/>
          <a:cs typeface="Times New Roman" panose="02020603050405020304" pitchFamily="18" charset="0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28600" indent="-228600" algn="l" rtl="0" eaLnBrk="0" fontAlgn="base" hangingPunct="0">
        <a:lnSpc>
          <a:spcPct val="100000"/>
        </a:lnSpc>
        <a:spcBef>
          <a:spcPts val="600"/>
        </a:spcBef>
        <a:spcAft>
          <a:spcPts val="600"/>
        </a:spcAft>
        <a:buClrTx/>
        <a:buChar char="•"/>
        <a:defRPr sz="2400" b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225425" algn="l" rtl="0" eaLnBrk="0" fontAlgn="base" hangingPunct="0">
        <a:lnSpc>
          <a:spcPct val="100000"/>
        </a:lnSpc>
        <a:spcBef>
          <a:spcPts val="600"/>
        </a:spcBef>
        <a:spcAft>
          <a:spcPts val="600"/>
        </a:spcAft>
        <a:buClrTx/>
        <a:buSzPct val="120000"/>
        <a:buFont typeface="Arial" charset="0"/>
        <a:buChar char="-"/>
        <a:defRPr sz="2000" b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800100" indent="-228600" algn="l" rtl="0" eaLnBrk="0" fontAlgn="base" hangingPunct="0">
        <a:lnSpc>
          <a:spcPct val="100000"/>
        </a:lnSpc>
        <a:spcBef>
          <a:spcPts val="600"/>
        </a:spcBef>
        <a:spcAft>
          <a:spcPts val="600"/>
        </a:spcAft>
        <a:buClrTx/>
        <a:buSzPct val="90000"/>
        <a:buFont typeface="Wingdings" pitchFamily="2" charset="2"/>
        <a:buChar char="w"/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028700" indent="-176213" algn="l" rtl="0" eaLnBrk="0" fontAlgn="base" hangingPunct="0">
        <a:lnSpc>
          <a:spcPct val="100000"/>
        </a:lnSpc>
        <a:spcBef>
          <a:spcPts val="600"/>
        </a:spcBef>
        <a:spcAft>
          <a:spcPts val="600"/>
        </a:spcAft>
        <a:buChar char="•"/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1371600" indent="-228600" algn="l" rtl="0" eaLnBrk="0" fontAlgn="base" hangingPunct="0">
        <a:lnSpc>
          <a:spcPct val="100000"/>
        </a:lnSpc>
        <a:spcBef>
          <a:spcPts val="600"/>
        </a:spcBef>
        <a:spcAft>
          <a:spcPts val="600"/>
        </a:spcAft>
        <a:buChar char="»"/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787650" indent="-2714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3244850" indent="-2714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702050" indent="-2714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4159250" indent="-2714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242047" y="519953"/>
            <a:ext cx="8552329" cy="2635623"/>
          </a:xfrm>
        </p:spPr>
        <p:txBody>
          <a:bodyPr/>
          <a:lstStyle/>
          <a:p>
            <a:r>
              <a:rPr lang="en-US" altLang="en-US" sz="4800" dirty="0"/>
              <a:t>ZTA 24:02 </a:t>
            </a:r>
            <a:br>
              <a:rPr lang="en-US" altLang="en-US" sz="4800" dirty="0"/>
            </a:br>
            <a:r>
              <a:rPr lang="en-US" altLang="en-US" sz="4800" dirty="0"/>
              <a:t>Zoning Text Amendment</a:t>
            </a:r>
            <a:br>
              <a:rPr lang="en-US" altLang="en-US" sz="4800" dirty="0"/>
            </a:br>
            <a:r>
              <a:rPr lang="en-US" altLang="en-US" sz="4800" dirty="0"/>
              <a:t>Fluvanna County Code</a:t>
            </a:r>
            <a:r>
              <a:rPr lang="en-US" sz="4800" kern="1200" dirty="0"/>
              <a:t> § 22-4-2.2</a:t>
            </a:r>
            <a:r>
              <a:rPr lang="en-US" altLang="en-US" sz="4800" dirty="0"/>
              <a:t> </a:t>
            </a:r>
          </a:p>
        </p:txBody>
      </p:sp>
      <p:sp>
        <p:nvSpPr>
          <p:cNvPr id="4099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92438"/>
            <a:ext cx="6400800" cy="1982974"/>
          </a:xfrm>
        </p:spPr>
        <p:txBody>
          <a:bodyPr/>
          <a:lstStyle/>
          <a:p>
            <a:r>
              <a:rPr lang="en-US" altLang="en-US" sz="3200" b="1" dirty="0">
                <a:solidFill>
                  <a:schemeClr val="bg1"/>
                </a:solidFill>
              </a:rPr>
              <a:t>Tuesday, June 25, 2024</a:t>
            </a:r>
          </a:p>
          <a:p>
            <a:pPr>
              <a:spcAft>
                <a:spcPts val="0"/>
              </a:spcAft>
            </a:pPr>
            <a:r>
              <a:rPr lang="en-US" altLang="en-US" sz="3200" b="1" dirty="0">
                <a:solidFill>
                  <a:schemeClr val="bg1"/>
                </a:solidFill>
              </a:rPr>
              <a:t>Todd Fortune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en-US" sz="3200" b="1" dirty="0">
                <a:solidFill>
                  <a:schemeClr val="bg1"/>
                </a:solidFill>
              </a:rPr>
              <a:t>Director of Planning</a:t>
            </a:r>
          </a:p>
        </p:txBody>
      </p:sp>
    </p:spTree>
    <p:extLst>
      <p:ext uri="{BB962C8B-B14F-4D97-AF65-F5344CB8AC3E}">
        <p14:creationId xmlns:p14="http://schemas.microsoft.com/office/powerpoint/2010/main" val="1570868682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413" y="137352"/>
            <a:ext cx="7371649" cy="684371"/>
          </a:xfrm>
        </p:spPr>
        <p:txBody>
          <a:bodyPr/>
          <a:lstStyle/>
          <a:p>
            <a:r>
              <a:rPr lang="en-US" dirty="0"/>
              <a:t> ZTA 24:02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ZTA 24:02</a:t>
            </a:r>
          </a:p>
          <a:p>
            <a:pPr marL="0" indent="0">
              <a:buNone/>
            </a:pPr>
            <a:r>
              <a:rPr lang="en-US" b="1" dirty="0"/>
              <a:t>A request to amend </a:t>
            </a:r>
            <a:r>
              <a:rPr lang="en-US" b="1" kern="1200" dirty="0"/>
              <a:t>§ 22-4-2.2 of the Fluvanna County Code to remove utility scale solar generation facilities as a use allowed by special use permit in the agricultural, A-1 zoning district.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19958774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DBF99-367F-4F32-B051-0E42210B7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463" y="114300"/>
            <a:ext cx="8215125" cy="684371"/>
          </a:xfrm>
        </p:spPr>
        <p:txBody>
          <a:bodyPr/>
          <a:lstStyle/>
          <a:p>
            <a:r>
              <a:rPr lang="en-US" dirty="0"/>
              <a:t> ZTA 24:02 -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2D2F9-8BF7-4DA7-858A-A2494C41A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="1" dirty="0"/>
              <a:t>The Solar Ordinance Review Committee has had a number of meetings to discuss policy as it relates to solar development in Fluvanna County. </a:t>
            </a:r>
          </a:p>
          <a:p>
            <a:pPr lvl="1"/>
            <a:r>
              <a:rPr lang="en-US" sz="1600" b="1" dirty="0"/>
              <a:t>The Committee has expressed a desire to remove utility scale solar generation as an allowed use with a Special Use Permit (SUP) in the A-1 zoning district in favor of creating a new district, S-1, for the location of such facilities.  </a:t>
            </a:r>
          </a:p>
          <a:p>
            <a:pPr lvl="0"/>
            <a:r>
              <a:rPr lang="en-US" sz="2000" b="1" dirty="0"/>
              <a:t>The Board of Supervisors passed a resolution on March 6 stating a desire to remove </a:t>
            </a:r>
            <a:r>
              <a:rPr lang="en-US" sz="2000" b="1" kern="1200" dirty="0"/>
              <a:t>utility scale solar generation facilities as a use allowed by SUP in the A-1 district.</a:t>
            </a:r>
          </a:p>
          <a:p>
            <a:pPr lvl="0"/>
            <a:r>
              <a:rPr lang="en-US" sz="2000" b="1" kern="1200" dirty="0"/>
              <a:t>Consequently, a Zoning Text Amendment has been drafted to remove this use. This amendment is being presented to the Planning Commission tonight for its consideration.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94059956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785" y="114300"/>
            <a:ext cx="8469430" cy="684371"/>
          </a:xfrm>
        </p:spPr>
        <p:txBody>
          <a:bodyPr/>
          <a:lstStyle/>
          <a:p>
            <a:r>
              <a:rPr lang="en-US" dirty="0"/>
              <a:t>   Board Resolution</a:t>
            </a:r>
          </a:p>
        </p:txBody>
      </p:sp>
      <p:sp>
        <p:nvSpPr>
          <p:cNvPr id="3" name="5-Point Star 2"/>
          <p:cNvSpPr/>
          <p:nvPr/>
        </p:nvSpPr>
        <p:spPr bwMode="auto">
          <a:xfrm>
            <a:off x="3006969" y="2171700"/>
            <a:ext cx="914400" cy="914400"/>
          </a:xfrm>
          <a:prstGeom prst="star5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5FF"/>
                </a:solidFill>
              </a14:hiddenFill>
            </a:ext>
            <a:ext uri="{91240B29-F687-4F45-9708-019B960494DF}">
              <a14:hiddenLine xmlns:a14="http://schemas.microsoft.com/office/drawing/2010/main" w="12699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1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5-Point Star 3"/>
          <p:cNvSpPr/>
          <p:nvPr/>
        </p:nvSpPr>
        <p:spPr bwMode="auto">
          <a:xfrm>
            <a:off x="334108" y="1978269"/>
            <a:ext cx="914400" cy="914400"/>
          </a:xfrm>
          <a:prstGeom prst="star5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5FF"/>
                </a:solidFill>
              </a14:hiddenFill>
            </a:ext>
            <a:ext uri="{91240B29-F687-4F45-9708-019B960494DF}">
              <a14:hiddenLine xmlns:a14="http://schemas.microsoft.com/office/drawing/2010/main" w="12699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1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5-Point Star 5"/>
          <p:cNvSpPr/>
          <p:nvPr/>
        </p:nvSpPr>
        <p:spPr bwMode="auto">
          <a:xfrm>
            <a:off x="3464169" y="3305908"/>
            <a:ext cx="175846" cy="263769"/>
          </a:xfrm>
          <a:prstGeom prst="star5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5FF"/>
                </a:solidFill>
              </a14:hiddenFill>
            </a:ext>
            <a:ext uri="{91240B29-F687-4F45-9708-019B960494DF}">
              <a14:hiddenLine xmlns:a14="http://schemas.microsoft.com/office/drawing/2010/main" w="12699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400" b="1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BC896A-A36B-47DE-9BA1-ECF663B805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892" y="968188"/>
            <a:ext cx="4480560" cy="55360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7709488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2A3B2-7EE5-45AF-8273-22A5BADD8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051" y="151728"/>
            <a:ext cx="8069897" cy="684371"/>
          </a:xfrm>
        </p:spPr>
        <p:txBody>
          <a:bodyPr/>
          <a:lstStyle/>
          <a:p>
            <a:r>
              <a:rPr lang="en-US" dirty="0"/>
              <a:t>Proposed Amendment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63B1B7-0238-4776-9F46-47DB24AA4C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54" r="4363" b="21569"/>
          <a:stretch/>
        </p:blipFill>
        <p:spPr>
          <a:xfrm>
            <a:off x="1461245" y="1093695"/>
            <a:ext cx="6221507" cy="537882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91272776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99604" y="2845143"/>
            <a:ext cx="8069897" cy="684371"/>
          </a:xfrm>
        </p:spPr>
        <p:txBody>
          <a:bodyPr/>
          <a:lstStyle/>
          <a:p>
            <a:pPr algn="ctr"/>
            <a:r>
              <a:rPr lang="en-US" altLang="en-US" sz="8000" dirty="0"/>
              <a:t>Public Hearing</a:t>
            </a:r>
            <a:br>
              <a:rPr lang="en-US" altLang="en-US" sz="8000" dirty="0"/>
            </a:br>
            <a:r>
              <a:rPr lang="en-US" altLang="en-US" dirty="0"/>
              <a:t>(with 5 minutes per speaker)</a:t>
            </a:r>
            <a:endParaRPr lang="en-US" altLang="en-US" b="0" dirty="0"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68941" y="335016"/>
            <a:ext cx="8326420" cy="68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5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3200" b="1">
                <a:ln>
                  <a:solidFill>
                    <a:schemeClr val="accent5">
                      <a:lumMod val="10000"/>
                    </a:schemeClr>
                  </a:solidFill>
                </a:ln>
                <a:solidFill>
                  <a:srgbClr val="0053A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kern="0" baseline="0" dirty="0"/>
              <a:t>ZMP 24:02 BHL Group Rezoning Request</a:t>
            </a:r>
            <a:r>
              <a:rPr lang="en-US" dirty="0"/>
              <a:t> </a:t>
            </a:r>
            <a:endParaRPr lang="en-US" altLang="en-US" kern="0" baseline="0" dirty="0"/>
          </a:p>
          <a:p>
            <a:endParaRPr lang="en-US" altLang="en-US" kern="0" baseline="0" dirty="0"/>
          </a:p>
        </p:txBody>
      </p:sp>
    </p:spTree>
    <p:extLst>
      <p:ext uri="{BB962C8B-B14F-4D97-AF65-F5344CB8AC3E}">
        <p14:creationId xmlns:p14="http://schemas.microsoft.com/office/powerpoint/2010/main" val="498712783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99604" y="2165520"/>
            <a:ext cx="8069897" cy="684371"/>
          </a:xfrm>
        </p:spPr>
        <p:txBody>
          <a:bodyPr/>
          <a:lstStyle/>
          <a:p>
            <a:pPr algn="ctr"/>
            <a:br>
              <a:rPr lang="en-US" altLang="en-US" sz="8000" dirty="0"/>
            </a:br>
            <a:r>
              <a:rPr lang="en-US" altLang="en-US" sz="8000" dirty="0"/>
              <a:t>Planning Commissioners Discussion</a:t>
            </a:r>
            <a:endParaRPr lang="en-US" altLang="en-US" sz="36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76626" y="232396"/>
            <a:ext cx="8318736" cy="68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5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3200" b="1">
                <a:ln>
                  <a:solidFill>
                    <a:schemeClr val="accent5">
                      <a:lumMod val="10000"/>
                    </a:schemeClr>
                  </a:solidFill>
                </a:ln>
                <a:solidFill>
                  <a:srgbClr val="0053A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kern="0" baseline="0" dirty="0"/>
              <a:t>ZMP 24:02 BHL Group Rezoning Request</a:t>
            </a:r>
            <a:r>
              <a:rPr lang="en-US" dirty="0"/>
              <a:t> </a:t>
            </a:r>
            <a:endParaRPr lang="en-US" altLang="en-US" kern="0" baseline="0" dirty="0"/>
          </a:p>
        </p:txBody>
      </p:sp>
    </p:spTree>
    <p:extLst>
      <p:ext uri="{BB962C8B-B14F-4D97-AF65-F5344CB8AC3E}">
        <p14:creationId xmlns:p14="http://schemas.microsoft.com/office/powerpoint/2010/main" val="487762140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205" y="114300"/>
            <a:ext cx="7399724" cy="684371"/>
          </a:xfrm>
        </p:spPr>
        <p:txBody>
          <a:bodyPr/>
          <a:lstStyle/>
          <a:p>
            <a:r>
              <a:rPr lang="en-US" dirty="0"/>
              <a:t>   ZTA 24:02 Planning Commission Motion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412" y="1011115"/>
            <a:ext cx="8435788" cy="5193616"/>
          </a:xfrm>
        </p:spPr>
        <p:txBody>
          <a:bodyPr/>
          <a:lstStyle/>
          <a:p>
            <a:r>
              <a:rPr lang="en-US" sz="3200" b="1" dirty="0"/>
              <a:t>I move that the Planning Commission recommends (approval / denial / deferral) of ZTA 24:02, an amendment to § 22-4-2.2 to remove utility scale solar generation facilities as a use allowed by special use permit in the agricultural, A-1 zoning district.</a:t>
            </a:r>
          </a:p>
        </p:txBody>
      </p:sp>
    </p:spTree>
    <p:extLst>
      <p:ext uri="{BB962C8B-B14F-4D97-AF65-F5344CB8AC3E}">
        <p14:creationId xmlns:p14="http://schemas.microsoft.com/office/powerpoint/2010/main" val="3872841749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FFFFFF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05FF"/>
              </a:solidFill>
            </a14:hiddenFill>
          </a:ext>
          <a:ext uri="{91240B29-F687-4F45-9708-019B960494DF}">
            <a14:hiddenLine xmlns:a14="http://schemas.microsoft.com/office/drawing/2010/main" w="12699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4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05FF"/>
              </a:solidFill>
            </a14:hiddenFill>
          </a:ext>
          <a:ext uri="{91240B29-F687-4F45-9708-019B960494DF}">
            <a14:hiddenLine xmlns:a14="http://schemas.microsoft.com/office/drawing/2010/main" w="12699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4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12514</TotalTime>
  <Pages>5</Pages>
  <Words>279</Words>
  <Application>Microsoft Office PowerPoint</Application>
  <PresentationFormat>On-screen Show (4:3)</PresentationFormat>
  <Paragraphs>20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Lucida Bright</vt:lpstr>
      <vt:lpstr>Times New Roman</vt:lpstr>
      <vt:lpstr>Wingdings</vt:lpstr>
      <vt:lpstr>1_Default Design</vt:lpstr>
      <vt:lpstr>ZTA 24:02  Zoning Text Amendment Fluvanna County Code § 22-4-2.2 </vt:lpstr>
      <vt:lpstr> ZTA 24:02</vt:lpstr>
      <vt:lpstr> ZTA 24:02 - Background</vt:lpstr>
      <vt:lpstr>   Board Resolution</vt:lpstr>
      <vt:lpstr>Proposed Amendment</vt:lpstr>
      <vt:lpstr>Public Hearing (with 5 minutes per speaker)</vt:lpstr>
      <vt:lpstr> Planning Commissioners Discussion</vt:lpstr>
      <vt:lpstr>   ZTA 24:02 Planning Commission Motion</vt:lpstr>
    </vt:vector>
  </TitlesOfParts>
  <Company>Honeywell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>.ppt template</dc:subject>
  <dc:creator>dbottig</dc:creator>
  <cp:keywords>on screen power point template/Honeywell</cp:keywords>
  <dc:description>Honeywell approved template with minimum user hints and tips</dc:description>
  <cp:lastModifiedBy>Todd Fortune</cp:lastModifiedBy>
  <cp:revision>584</cp:revision>
  <cp:lastPrinted>2024-05-07T15:20:37Z</cp:lastPrinted>
  <dcterms:created xsi:type="dcterms:W3CDTF">2003-04-18T00:36:36Z</dcterms:created>
  <dcterms:modified xsi:type="dcterms:W3CDTF">2024-06-21T14:21:29Z</dcterms:modified>
</cp:coreProperties>
</file>